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8" r:id="rId3"/>
    <p:sldId id="259" r:id="rId4"/>
    <p:sldId id="290" r:id="rId5"/>
    <p:sldId id="324" r:id="rId6"/>
    <p:sldId id="325" r:id="rId7"/>
    <p:sldId id="350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22" r:id="rId16"/>
    <p:sldId id="311" r:id="rId17"/>
    <p:sldId id="312" r:id="rId18"/>
    <p:sldId id="298" r:id="rId19"/>
    <p:sldId id="334" r:id="rId20"/>
    <p:sldId id="282" r:id="rId21"/>
    <p:sldId id="343" r:id="rId22"/>
    <p:sldId id="283" r:id="rId23"/>
    <p:sldId id="299" r:id="rId24"/>
    <p:sldId id="344" r:id="rId25"/>
    <p:sldId id="349" r:id="rId26"/>
    <p:sldId id="352" r:id="rId27"/>
    <p:sldId id="353" r:id="rId28"/>
    <p:sldId id="354" r:id="rId29"/>
    <p:sldId id="355" r:id="rId30"/>
    <p:sldId id="337" r:id="rId31"/>
    <p:sldId id="345" r:id="rId32"/>
    <p:sldId id="358" r:id="rId33"/>
    <p:sldId id="359" r:id="rId34"/>
    <p:sldId id="361" r:id="rId35"/>
    <p:sldId id="364" r:id="rId36"/>
    <p:sldId id="362" r:id="rId37"/>
    <p:sldId id="365" r:id="rId38"/>
    <p:sldId id="357" r:id="rId39"/>
    <p:sldId id="366" r:id="rId40"/>
    <p:sldId id="369" r:id="rId41"/>
    <p:sldId id="370" r:id="rId42"/>
    <p:sldId id="275" r:id="rId43"/>
    <p:sldId id="327" r:id="rId44"/>
    <p:sldId id="328" r:id="rId45"/>
    <p:sldId id="377" r:id="rId46"/>
    <p:sldId id="313" r:id="rId47"/>
    <p:sldId id="314" r:id="rId48"/>
    <p:sldId id="339" r:id="rId49"/>
    <p:sldId id="318" r:id="rId50"/>
    <p:sldId id="371" r:id="rId51"/>
    <p:sldId id="372" r:id="rId52"/>
    <p:sldId id="374" r:id="rId53"/>
    <p:sldId id="375" r:id="rId54"/>
    <p:sldId id="378" r:id="rId55"/>
    <p:sldId id="381" r:id="rId56"/>
    <p:sldId id="383" r:id="rId57"/>
    <p:sldId id="382" r:id="rId58"/>
    <p:sldId id="384" r:id="rId59"/>
    <p:sldId id="385" r:id="rId60"/>
    <p:sldId id="279" r:id="rId61"/>
    <p:sldId id="346" r:id="rId62"/>
    <p:sldId id="379" r:id="rId63"/>
    <p:sldId id="380" r:id="rId64"/>
    <p:sldId id="376" r:id="rId65"/>
    <p:sldId id="356" r:id="rId66"/>
    <p:sldId id="347" r:id="rId67"/>
    <p:sldId id="331" r:id="rId68"/>
    <p:sldId id="332" r:id="rId69"/>
    <p:sldId id="333" r:id="rId70"/>
    <p:sldId id="341" r:id="rId71"/>
    <p:sldId id="386" r:id="rId72"/>
    <p:sldId id="387" r:id="rId73"/>
    <p:sldId id="388" r:id="rId74"/>
    <p:sldId id="389" r:id="rId75"/>
    <p:sldId id="288" r:id="rId7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B35"/>
    <a:srgbClr val="0A1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59277-217D-465F-8650-A52F553148BB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30D21-0DCB-4B68-B8E5-5B38D21837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91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AB44-9571-22C4-BCB6-ED9C5333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5EA42-5132-7E5F-F5D4-3F8F42E36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260E0-2E0C-90F7-30B7-9A8EAB93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BCF68-5628-5D7A-E14B-6E16D6B0CE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9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C2113-10B3-2E8F-CCD1-F60E37114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21529-58D3-0F0C-B283-A20020A27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B7919-8B35-105C-9F33-490461761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712A-8B9A-891B-20E0-A7BE930A5E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5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4B5E0-2361-6B3C-94BB-182AE34B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71248-6934-AE3B-A854-1B8BF3188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8FF52-CE65-85C4-9D40-E3EA72DC7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45C98-E3C8-DA8C-22C0-3B3CB25C9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4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59B47-1184-60B8-4312-ACD2090C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8935F-6F0D-AF9C-E4DD-AD6A1CF93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841CE-02E3-3459-02DD-B717C10C4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47288-9810-D2F0-6CEE-27B9C7545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9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DF930-909B-45F1-CCC1-4EBF2E238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63E38-4CB3-8E75-56B5-DD9147344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CACF9-BE90-A785-09CE-54B1525FC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1A67E-0073-36D2-45AA-2D8F6F79D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22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964EF-7C0D-05CE-491E-378D35F6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BF7FB-36E7-F437-6F7C-2FD39AE07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BA6B2-B81E-3C60-2CFD-AD332C030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24C9E-16C7-CE8C-4631-76DD40A84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8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396B-2C9A-B562-75A1-354AB757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FC71F-61BC-5483-EF40-CDFF92494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F5121F-17A3-B3C2-6483-EE3507575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D7B3A-8395-D300-B293-DAC022F56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9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5FF6-4861-1E92-B873-819B9AE53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6EAEB-D2BD-8E6A-73C3-42FC14E7C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BD3160-A226-58E2-B9AD-752247C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2B05-FDC4-A913-CE60-96AA4A3C9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2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F4B43-7FA2-E728-8985-AC040A25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BCBCA-EA43-F999-8B41-F2C87E79F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F34CD-5B3B-6102-4DDC-A8F3A5DBF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C0F81-816C-7406-2F03-384B940ED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9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3C9F7-94CB-C6CF-E59B-5A27C3C3C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A4EB1-0F5F-6D42-4D12-382C82BF5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2B840-53E0-A3F4-FB28-BC7EB18CA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021F6-1A9C-E28F-89A7-B16CD13C1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8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3F2E-5D00-2CA1-FC67-2CF543EE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73065-A28D-6405-193D-92A834125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D7B59-D6CE-BF35-DEA2-832914FD1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E51FC-ACCE-A279-4BE6-8F189AE6C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09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220CD-53ED-CC28-9B5D-2931B8B0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CA482F-E0A2-DA36-8D80-100A87419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D187C-7F95-1363-D213-B6DF966AB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976D-3B5A-E776-0C24-F55ADCCE8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20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80A9B-6974-A698-00FE-5CFADBD2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63510-C3C0-DCFD-289E-23A3DF6E5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3A9B8-0399-030D-96FB-DE7BDBBA8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AF500-8E9D-52C9-DAE3-C146A4AE4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64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069FC-D823-C809-AC32-5BEB676D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BB819-E994-9549-ECC8-ADFEC1B71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FB936-307B-4E89-C53B-E72077BA9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9EFA6-B38B-6BD2-4E20-F3AEC0E95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5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AEAC4-224A-486E-F590-3EB587D3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124E4-4158-6D24-DBE7-013F81537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59455-E172-C6D7-F780-3EC141F2E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92C8F-EB42-4C13-8501-3F187250F2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17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DAE5-2FA9-DF4C-9444-CE805C33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606C1-B2A8-A12A-858E-1DAE95982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A429A-60F7-B64A-BDD2-8821D5C17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B3FB-DB7A-119B-722A-9B8A7D773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7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B68A6-CDB9-F10A-D5EF-64413DC9C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02EDC-C13C-1240-9435-06BA0068A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063FD-47F9-E759-DA3D-9401E9365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A62E3-27C1-FF17-9EF4-A01409010A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8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64D76-31B5-C561-1E22-333AAA30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16259-5A8A-B3CC-63AF-908DD79DC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AEA6A-36FA-261B-B287-41BC1C96F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4A5AC-F781-1B03-F902-A66E29791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DFC-28E8-E6C1-51F4-472219838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90F9A-E3BF-3C11-2EF3-39A8A2745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3E626-9C3A-5F59-4B68-CE5B0A48F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81D42-C425-EFA1-8692-1826A4CCB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4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2433E-8465-3B9C-A2B0-2150FB9B9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7B83A-1A89-45EF-1EC1-8D9917750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7977F-FFE8-E70B-7D7C-C4B9EFF0C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8EA5D-3037-8D1C-B853-0522A5047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7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9421-400F-6940-4C52-ED845B5CE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53F61-E8B1-AA21-4EC1-20520EAF0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2C654-D1C1-0179-13F1-EF924D038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34ACE-BC98-2823-0AE8-BD12F071E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3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1A3D6-BA5A-0831-8797-BFC90ACF3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E3BED-F5A0-2963-7FE3-B7D72D7B0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CE518-8428-1D5F-DCAB-84EC99C63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B540D-4108-0076-42F3-4A027D253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7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C3A4B-750A-9723-9B75-7C314B9B9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77CF4-E6C3-B0FB-76A8-AE228A4E6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5B2BE-522E-37C3-982E-4CF0012E7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5607C-FCBF-36A9-0157-1CDC078CE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44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5A7AB-EE68-B548-142A-8F83876B0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A97A9-4FE0-4498-BF30-DFC06AB45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72C71-19C3-8CB3-9425-138F80A99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26FB8-1B74-96C3-BA91-E62277EB2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77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036FB-1F5A-E67A-0E56-D1C6BA4A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0E0E6-9DD3-EF63-3EC2-3A9ECFE51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47867-A83E-E5CE-4D31-2432366D1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7563-5604-9F72-B3D4-F1B5E12A5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1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9C09B-0B16-C53C-4E74-9CDCC181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AE630-E70F-CD51-1760-7C9222831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40B9D-CC96-1EF9-6B25-7AF9198AA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7A42D-1501-6B88-A55F-C9F680A25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81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FDB6-15CA-8987-D6B2-9970BBF5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B2D1-C4B0-8155-5271-BB87DCE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81C06-D697-C0AF-F4C8-A336434FF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B97B6-71A7-9F1C-A4B7-D1ABFB331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7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B7F0E-3A2E-827D-51ED-161C2177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C976F-BA86-6987-72F7-8ACC2BDD3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8889B-52DF-985A-2B03-C88918192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84BE-D6D8-C1B1-965D-C01A515AB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8CCB8-53CF-E6F1-B66B-5DDEC923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F104F-AA88-40F7-48EC-65DB56CEC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927E7-C36D-9F9F-CA04-DB5FE305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B5887-973E-4EC6-8E10-8B3F3B320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80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A3A97-5B66-0D18-F167-E73D0CB06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AC97C8-8A5B-8C34-5B56-E77A9FA9D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856ED-FD71-4551-90CB-39DBF50BC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FC8B0-DC43-378A-2AF0-0F90FDEB4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7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8DB01-C692-B436-68F1-439945FE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BE1D2-5309-7CBA-CB24-677E4C2A6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CAD1E-E564-47D1-1E9B-A2630A4A4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3AE7F-5D4C-EA66-EB2F-DA547B263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53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B6AE4-C67C-EC5B-4D46-60455074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05651-3FC5-CB22-4F05-344326C4E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E6693-D905-B2FE-5837-0BAFCB891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7E764-FA01-B56D-7390-66FD4D903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699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3D64-8B4B-23B8-A1F1-3287FC55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9B78A-48BD-FFCC-6057-AE80423F1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79BC8-D689-488F-19E1-9E66170C8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B73FF-4F9F-B5C1-6587-7CD1DDBA2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65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7749-837B-22EB-D1C8-022DEFA12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5C527-F40E-3AA1-FF7B-D72C7A7A4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529C7-BB26-544A-CE0C-91DFE6D73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E507C-46DD-F1CB-5F84-C2875B3A2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19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72829-1303-C141-036F-71CE5337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A5C25-83E6-391C-32AD-B989BF2A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DFA12-850E-A75C-7F05-56ABFDA36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6D2F-A745-E64A-4485-F241AB82F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094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7AB7-630F-491C-AE64-06318507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54650-50F7-4B81-CFB6-4E88E75EF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B26B2-344C-B720-C08A-39A20BC34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68A8C-3BFF-D77D-D280-7969C072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62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3C86-2DDC-70AD-8D4D-7316599B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5DEE5-F7E7-33D7-0432-466629C35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46DB7-785E-5BD4-8520-6BB59EFD7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9FE6A-139F-0BD7-3A12-D636F3FFB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59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AEAFE-3879-A83D-D276-39EF5D57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D06F8-BB34-D9F7-A4D5-EDF19FFC5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AC79D-1749-F641-61DB-EECAA8ED6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4B8A1-00F1-EEDA-B913-A5E9340C8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2E59B-1BEC-DCD6-11A0-7C1A479C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7E4BCC-6638-8EB2-BE8C-C0E721728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D2D61-E0F5-53D6-3F66-3AF88CD1C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EC73D-AE78-0E42-CBA0-26112D0C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0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74F6-98C9-C06A-BE6A-CB1C58664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3748E-68EF-B470-8AE4-5FCC050EF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162E92-7567-8E0B-C4A2-BD68C27DB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DC4CD-E439-5C3E-6972-04F356C17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59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E7B67-319E-12E4-7D1C-07F7EB67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653AB-81E0-283E-67E7-882842FEF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F7AF4D-8464-13B5-A7DB-B71A7083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EA01-8A12-DB82-6B0F-971FBE304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387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DBEA9-29E1-A5A7-35E4-9AD006CB5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424D6-BD49-1755-D0DE-D4AFF2F4F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B4CAE9-E4E4-D4E6-455A-E0B1B0F6C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F3333-09BE-F649-0C7D-2B14ABE7A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01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53A9-B18A-5DAF-EBA1-FCAAAC783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E81BF-F265-E502-09FB-7D5897179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FDAE5-856D-599F-071B-56EFBA67F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44EF9-6786-022B-AC11-10608E9976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26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2F38-87AA-A3C1-ABE7-8AE32F07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2C88A-A670-39A1-E9B4-1587771D4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3E6319-5088-222E-0F2D-348D432A2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2551-81FE-C460-1648-87013A5C0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63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5D996-609A-7D87-D324-7AC0A89A9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03BD3-47FB-F956-D2CA-F067B5A75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01565-1153-9EE7-B41A-2F512B28F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CEF0-DE73-CC15-0929-6C2750BAC5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690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00B48-BFB0-8932-86F7-7CDE19BA3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52A9B-B9D9-221F-9757-FE78FDAA1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CC8ED-4EF5-7939-1ACD-F46BE3832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4BB11-E975-6008-891D-831C14DFE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591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7A46-EB9A-F18B-853A-580960F4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052BC-1631-ABF7-1ED9-3B933697A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83951-7F43-72B6-BCD1-B6B37695A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A6384-3FFD-580D-2828-F941E3A29A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7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DA1C-5CF4-210B-701D-C74228201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C1C8D-F732-DAD6-3B73-88035A787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72D6A-1719-8FAB-5153-D94FD911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FCE8E-4F20-59F7-316D-7254B016D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80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DD2C6-8E23-F519-D0B6-B6E46FE9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310FA-2FF0-FA6F-25D8-738FB8B34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4EBA2-796C-A061-72AF-B5068B5B0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E087A-45D1-A00E-C6B7-49CF9ADEE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30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00A5F-AABF-64FE-276C-6AA1B7B6F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8E4EB-8E86-5F6C-4B93-0A66CEEBE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1B305-8F5B-2F99-099B-777A8EA94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25F3-8145-4731-6A18-E8BD14DD4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73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A070-299F-D4F7-1327-7E978269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E80E3-8EF6-6A57-13DE-E3CEEFD3F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9F047-0F9A-130A-2221-A03BF0421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D938B-1E94-4E88-F8B9-7678685EEE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461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8B90-ABED-D42E-9ACF-B156459CD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C0BB1-3D48-84AA-9DE5-8D9EA6623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0C5B4-380B-A393-4CFA-19CCCF91C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04BB-7B3A-8A47-1A41-7A800F3C8D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46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DAA2-28E5-F674-BF2B-152E200E4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FA105-1331-03ED-7AE7-F60DD9939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84874-1209-0857-53E9-3F3A75E37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F5F52-6C22-0398-D5C5-99F46ABF8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245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B4388-CD94-82B8-BE29-5CF31B90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8AFB9-1595-DE8A-53B8-A5CB4E75E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8275C-C83D-CDDF-AB10-E9AFD45A4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0F26C-00C1-DEC0-E052-8CCF995CB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61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47890-31AD-5D5A-545B-0E5C54E5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646FB-E5B7-9A67-D72F-EB291A50E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F36D2-5E31-4A1E-BE2A-0FF54F08A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C27E-0A8A-7E83-02E7-B3022E366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808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E6398-0DDB-AD2B-7BF0-3515F51B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5F09F-C872-8316-A5AD-4A544E74C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FEF5E-462C-0E99-DE38-A7C170405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F8D20-14EF-9BED-25DC-C712889C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857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3AD7B-A69D-9082-0DD8-D6CB2CC0E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13D5D-7F28-A390-0987-25DF6C0EA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7A2BD-F5B1-0C36-1899-F7BAECD8D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B4D15-9F6C-C9A5-10C0-AD102EE6D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20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4F2EB-DF5D-F182-45F3-4A2257CAE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661AC-F79B-05FF-E7B9-2EC0D6571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24F15-1AF6-76C2-38C9-283CFAC14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35CD-4CAC-4970-AC83-DE0C64622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577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3D64-8B4B-23B8-A1F1-3287FC55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9B78A-48BD-FFCC-6057-AE80423F1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79BC8-D689-488F-19E1-9E66170C8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B73FF-4F9F-B5C1-6587-7CD1DDBA2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500A3-7B38-88E8-28D4-E9C245E3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1F37D3-EEC4-1951-551B-04BA216E3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B8EB2-44AA-A32B-0582-F88AEC792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FCEA8-E3A4-5A19-FC8F-540451DFE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61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4C82-3BA0-5947-D221-277F9EEF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FBD1C-103F-F820-85E0-85D8DCCE1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B84ED-FA1C-8B7C-9A12-7073FF8B5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7DF40-4BE2-360E-F09D-A27D110EF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33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97C6D-1051-2F44-19B6-74964987E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411E34-6F2F-6BCC-A6C2-0D1A13724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C2D57-9E15-4D1B-1497-A9D297E2A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D8B-1C8F-891D-780C-5A0F57183B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51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53E04-D4A7-C5B5-F25F-AB90A277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302E7-B08A-FD50-5F0B-FA8F34846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AEF31-F739-72EF-1DBE-9F72857F3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E71EE-B433-D700-F149-5300AA1CE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69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54D57-D642-5DF6-0272-15372F93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3EA9C-9D3B-CAFE-C591-1517FADB4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560AD-BA3A-0755-53A7-63644056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4F93A-9AC1-F76C-A43B-1B5E0D76B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4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B2F0-C9C4-68E8-7620-9266452F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A1208-993B-BAF0-C642-739AD2455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A8971-4D55-AFC0-4024-6D70C1FE1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35F7F-6707-2FE5-0BE6-3DD0AA021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6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BA15A-C3B2-98A1-8E9F-605D4AFA5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92F301-C51C-458B-BF95-3A198BB19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598C43-8FE2-D38E-A970-CD25FBCE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853E99-8FC3-BF55-63C9-E255527C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D754CE-D09D-0FA4-6CA1-575D73D0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1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F498E-8DFD-4487-7C0B-0E785195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DE54BC-1FFE-FA71-7D08-A61F74F83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AB7B09-D6E8-8119-2970-E8B9950E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E2E4F2-4BDD-5102-ACE0-EFA9CF5A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2FD239-6092-DF97-94B1-A80E703B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56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26F2B4-0500-0D92-EF5A-64A285737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8E9992-D444-7DC8-9EA0-40CA2D995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3E7FD-79E7-96FA-5721-38FD58F4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6B6B2C-B4E7-E808-D3EC-941B746C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1D2A56-3313-01B4-4787-EC358FCA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080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3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56ADC-03F9-8AD4-BBFE-B9FA8DB1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076E5A-5B81-9EC1-236E-FED424651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672BC3-C8BA-612C-F05E-B77127FD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BCAA8A-45EA-F7E0-1409-885B509E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2CA757-2C19-DA66-4A35-066A8398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78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09F69-87DE-AFCA-E82F-30525F3C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A5548-DDF6-F878-3FC0-5F672193E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FD4678-A30A-2F75-044A-1DD1DB63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9C259E-9D33-0B1D-8DA6-00535C0B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886339-2749-CE17-9A68-7E67B5E1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41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786C8-9538-1504-CD86-B946F412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11EE8-1DE2-1FF1-D0A0-D02D561773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D7472-9262-988D-DC51-AFBD098C1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B2F6CE-A19E-7942-D89B-366B98E6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A3EB54-E2BC-A28D-F98C-374E3BCB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44781-3216-60A4-EBD0-07C606A8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848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82657-0C34-E3C9-FD23-7FE4C3F1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D94D44-D9B2-76D6-BED4-121852E14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E9E28F-F220-7A9C-2D47-36884F3D0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65D4D4F-4A78-BE01-89F9-3F94CDCFA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EF31464-8B35-A380-19F0-13E20BCC7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79585C-2484-6F2B-1E40-B1E7E148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000747A-5DE2-D61A-2A73-7C3AADD1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66EF496-0D97-93AA-072C-4E9D217E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02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D1205-AA1E-37DF-191C-72B71D82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CE2174-1E5A-E8CE-2D11-5F6DB9E7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C5C0EE-F164-A59F-9812-A6A6A0C3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D37148-E0A2-2987-9645-3EA8DF62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17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91053F-E5B2-196D-C895-DCCA4487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295703-51EE-CB37-017E-55E11EA7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D52769-2544-5ACD-2BA5-053DD284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34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99197-C0E4-3BA4-7FF8-26DE52D2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2D3322-DBA1-5959-6ADD-52AE9131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D87497-926D-2301-60F8-ED3D25680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13657B-A1D8-90FD-3E3C-26488F1C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66FDF7-176E-D1C3-3D20-0D76849D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E773E9-83A7-34A9-484E-CF5ABACD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0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C35A5-8E92-6435-72FD-2E03CE2C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EE5E49-C7E7-3E0C-75FC-E5B052218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4BBC7A-BB52-FDA9-F4BB-0D9A9992F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7B2B13-C805-C0EF-019D-75833823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37C8D5-DEC1-EBE4-DE44-95F403A9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5B412F-2E3F-79BD-8864-AABE0B20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9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910FDC-1D85-B359-B8D2-99B95A62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4F5B76-32A9-566B-9680-DC180F302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A5EFDC-B602-BE22-65BD-ACFD55EE5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612D87-82C4-4DF6-A502-C3EFB90697F4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A3F824-7F1E-6164-3958-41078B6BA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037284-B869-32C9-E792-4779FED37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78DA48-6162-4A3F-A534-C1E1158EEF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20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bin"/><Relationship Id="rId5" Type="http://schemas.openxmlformats.org/officeDocument/2006/relationships/image" Target="../media/image4.bin"/><Relationship Id="rId4" Type="http://schemas.openxmlformats.org/officeDocument/2006/relationships/image" Target="../media/image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bin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7" Type="http://schemas.openxmlformats.org/officeDocument/2006/relationships/image" Target="../media/image1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bin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0.bin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1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1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1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1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1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1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hyperlink" Target="https://manus.im/share/bVm1exT17xpQomYOAgWBdT" TargetMode="External"/><Relationship Id="rId4" Type="http://schemas.openxmlformats.org/officeDocument/2006/relationships/image" Target="../media/image10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anus.im/share/bVm1exT17xpQomYOAgWBdT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10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1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1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bin"/><Relationship Id="rId3" Type="http://schemas.openxmlformats.org/officeDocument/2006/relationships/image" Target="../media/image69.bin"/><Relationship Id="rId7" Type="http://schemas.openxmlformats.org/officeDocument/2006/relationships/image" Target="../media/image73.bin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bin"/><Relationship Id="rId11" Type="http://schemas.openxmlformats.org/officeDocument/2006/relationships/image" Target="../media/image10.bin"/><Relationship Id="rId5" Type="http://schemas.openxmlformats.org/officeDocument/2006/relationships/image" Target="../media/image71.bin"/><Relationship Id="rId10" Type="http://schemas.openxmlformats.org/officeDocument/2006/relationships/hyperlink" Target="https://copilot.microsoft.com/chats/VxLhoMD9N1vkXjmusFVFK" TargetMode="External"/><Relationship Id="rId4" Type="http://schemas.openxmlformats.org/officeDocument/2006/relationships/image" Target="../media/image70.bin"/><Relationship Id="rId9" Type="http://schemas.openxmlformats.org/officeDocument/2006/relationships/hyperlink" Target="https://docs.google.com/spreadsheets/d/15cmh5CBRiLG4DQmL-nSj3pHbyFCj7q-5Sn9L5km8-og/edit?usp=sharin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1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1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9.bin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bin"/><Relationship Id="rId5" Type="http://schemas.openxmlformats.org/officeDocument/2006/relationships/image" Target="../media/image71.bin"/><Relationship Id="rId4" Type="http://schemas.openxmlformats.org/officeDocument/2006/relationships/image" Target="../media/image7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bin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1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1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1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10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10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10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bin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952241" y="782162"/>
            <a:ext cx="8206749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2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Visualizando a IA sendo implementada na prática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952241" y="4211162"/>
            <a:ext cx="5595200" cy="176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3733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Prof. Marcus </a:t>
            </a:r>
            <a:r>
              <a:rPr lang="pt-BR" sz="3733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Ganter</a:t>
            </a:r>
            <a:endParaRPr lang="pt-BR" sz="3733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pt-BR" sz="3733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Junho, </a:t>
            </a:r>
            <a:r>
              <a:rPr lang="pt-BR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38DFB-078A-18C2-B5AE-E1D4197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0690098-2607-2B5C-77BA-03B9949F4EA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E0A0BF7-EA83-0547-05D4-DB253820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FBC7093-F82E-FD6F-89D9-E5FB98EFFEA1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6933A910-289F-53EF-6EDE-003CCE4C0B42}"/>
              </a:ext>
            </a:extLst>
          </p:cNvPr>
          <p:cNvSpPr/>
          <p:nvPr/>
        </p:nvSpPr>
        <p:spPr>
          <a:xfrm>
            <a:off x="762001" y="531169"/>
            <a:ext cx="861614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1960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A Era das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regras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a Lei de Moore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BF7842B-55BB-F450-B366-7E86662D889F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DB5B48EA-4198-3F04-7E2E-2542530C045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64772724-31FC-DBEC-C60D-8F7878D3AAF0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2DA0D18-1D47-62DE-9B80-B31D9BAA3DCC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C2F924DD-6C82-4EAE-7731-F5442DFF9164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F9085ACA-3CA7-E219-67B2-48F499911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C6C37030-7965-2584-C884-8088F582497F}"/>
              </a:ext>
            </a:extLst>
          </p:cNvPr>
          <p:cNvSpPr txBox="1"/>
          <p:nvPr/>
        </p:nvSpPr>
        <p:spPr>
          <a:xfrm>
            <a:off x="173421" y="1387369"/>
            <a:ext cx="58805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IA baseada em lógica "Se-Então" e o crescimento do hardware.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Simbólica (Baseada em Regras):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conhecimento humano era codificado manualmente.</a:t>
            </a:r>
          </a:p>
          <a:p>
            <a:pPr lvl="1" fontAlgn="base"/>
            <a:r>
              <a:rPr lang="pt-BR" sz="16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Exemplo: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"SE o paciente tem febre E tosse, ENTÃO pode ser gripe."</a:t>
            </a:r>
          </a:p>
          <a:p>
            <a:pPr lvl="1"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ELIZA: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Um "robô psicólogo" primitivo que seguia um script fixo.</a:t>
            </a:r>
          </a:p>
          <a:p>
            <a:pPr fontAlgn="base"/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Lei de Moore (1965):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Gordon Moore previu que a capacidade dos processadores dobraria a cada 2 anos.</a:t>
            </a:r>
          </a:p>
          <a:p>
            <a:pPr lvl="1" fontAlgn="base"/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Isso foi crucial: sem computadores mais potentes, a IA teórica não poderia virar prática.</a:t>
            </a:r>
          </a:p>
          <a:p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Limitação: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IA funcionava bem em laboratório, mas falhava no mundo real caótico porque não conseguia improvisar fora das regras.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AD80E1-1194-E075-C195-190D7A92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58" y="1244600"/>
            <a:ext cx="6928596" cy="395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3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328E-FD0B-944F-3204-1CB9F3E7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63666AF-ACBB-7443-D898-A542893CC0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55E666B2-32B7-6A11-3F0D-F999EF10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336217CA-E952-FCAC-D9A9-F8CCB8315050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F5D22413-FB9C-9C92-6693-74CBF4ABCC93}"/>
              </a:ext>
            </a:extLst>
          </p:cNvPr>
          <p:cNvSpPr/>
          <p:nvPr/>
        </p:nvSpPr>
        <p:spPr>
          <a:xfrm>
            <a:off x="4080990" y="300336"/>
            <a:ext cx="7856153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1970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Sistemas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especialistas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o Inverno da IA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BB631D54-D25B-58DF-B51C-965D7F43359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1159BA9C-63E5-5E21-AB89-D6FA4A92F0D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0324829E-FF71-505B-D48E-0DA88BCB3C25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4A55388C-A027-4487-A743-B840F63F2D3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C2C5D11-40F8-5A34-4B85-A339E6AB8B5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B0C4E78F-A046-EAE1-2508-2967A7BA3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FBD0E743-4E94-CB8B-5C6F-EC1BA036DC6D}"/>
              </a:ext>
            </a:extLst>
          </p:cNvPr>
          <p:cNvSpPr txBox="1"/>
          <p:nvPr/>
        </p:nvSpPr>
        <p:spPr>
          <a:xfrm>
            <a:off x="3808178" y="1387368"/>
            <a:ext cx="7276733" cy="468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Aplicações médicas promissoras, mas expectativas frustradas.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Sistemas Especialistas (Expert Systems):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MYCIN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foi um marco. Ele diagnosticava infecções bacterianas melhor que muitos médicos júnior, usando regras lógicas.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Avanços na Lógica: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Criação da linguagem 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PROLOG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fundamental para ensinar lógica às máquinas.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Primeiro "Inverno da IA":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fontAlgn="base"/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Houve um choque de realidade. Prometeram robôs falantes e inteligentes, mas a tecnologia da época não aguentou o processamento necessário.</a:t>
            </a:r>
          </a:p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Consequência: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Cortes drásticos de verbas e ceticismo generalizado sobre o futuro da área.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9EACEF-8089-902E-CDD2-CED1CA2C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9" y="96259"/>
            <a:ext cx="3303681" cy="58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3325C-FB66-4F5A-F510-18F9620BB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356E6AA-09DF-7E3A-1E6C-BE2E373B34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785EE0B-24DB-506D-63F1-BC20ECC8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E35941A-C899-089C-2BF2-08ED9130DF2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7155146D-4FD5-E533-6F66-791DBEB90A48}"/>
              </a:ext>
            </a:extLst>
          </p:cNvPr>
          <p:cNvSpPr/>
          <p:nvPr/>
        </p:nvSpPr>
        <p:spPr>
          <a:xfrm>
            <a:off x="762000" y="531169"/>
            <a:ext cx="8832546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1980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retomada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as Redes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Neurais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9DE652A0-C500-CF76-8342-B0E074287AD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7AE6DBD2-3EFB-C9D1-5346-0EF6DF9DC692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C45580E-E7BF-1049-82DA-352632636232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CBFDDEEA-E83B-AF4F-7D88-B9FAC1C2A77B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90477824-CAA6-9B5F-F200-EF47DA065A4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9C206937-FCFE-7CC4-C03F-38BBB4F18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F56C303B-E665-A43A-34C5-B5AEB6050EEF}"/>
              </a:ext>
            </a:extLst>
          </p:cNvPr>
          <p:cNvSpPr txBox="1"/>
          <p:nvPr/>
        </p:nvSpPr>
        <p:spPr>
          <a:xfrm>
            <a:off x="733973" y="1219209"/>
            <a:ext cx="10934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Imitando o cérebro humano e o homem ainda vencendo a máquina.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Renascimento: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volta do interesse graças às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Redes Neurais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lvl="1"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Conceito: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Tentar simular matematicamente como os neurônios se conectam e aprendem (algoritmo de </a:t>
            </a:r>
            <a:r>
              <a:rPr lang="pt-BR" sz="1600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Backpropagation</a:t>
            </a:r>
            <a:r>
              <a:rPr lang="pt-BR" sz="16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Retropropagação 1986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Homem vs. Máquina (Round 1):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Em 1985, o campeão mundial de xadrez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Garry Kasparov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enfrentou 32 computadores simultaneamente.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Resultado: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Kasparov venceu todas as partidas. A intuição humana ainda superava a capacidade de cálculo das máquinas.</a:t>
            </a:r>
          </a:p>
          <a:p>
            <a:pPr fontAlgn="base"/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Aplicações Práticas: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Primeiros passos no reconhecimento de voz e previsões financeiras.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2BB5F6-48F3-22FD-AC68-6811051D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19" y="3607315"/>
            <a:ext cx="5560411" cy="29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1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9E72A-88E7-B0CD-2667-74B4329F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35DB117-EF2B-F882-848D-46622BCBC17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0E5AB702-FBC2-90C8-2238-AE8B9D934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9F38AF5-6A80-EC4C-5574-108E5A8ACF87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38752A4F-D3FA-D76A-1C55-060824901FF4}"/>
              </a:ext>
            </a:extLst>
          </p:cNvPr>
          <p:cNvSpPr/>
          <p:nvPr/>
        </p:nvSpPr>
        <p:spPr>
          <a:xfrm>
            <a:off x="762001" y="531169"/>
            <a:ext cx="868026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1990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vitória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máquina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a Internet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B1DB84CB-2B82-CC9C-B1E2-30C2FF76785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F4E2A6B7-D246-2D5C-1E33-7FA3D91D46A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8904CC47-4C4A-E293-FF3E-1085AD95BF82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05DE268-316C-CFA8-5B81-036393BFD382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FB2D11BD-4B9C-58ED-1A69-23325E0AFDC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034137A6-EF8B-CB41-28E3-D3E6965E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A61F4BE-FBF3-ED0B-AC66-0DA4ED693907}"/>
              </a:ext>
            </a:extLst>
          </p:cNvPr>
          <p:cNvSpPr txBox="1"/>
          <p:nvPr/>
        </p:nvSpPr>
        <p:spPr>
          <a:xfrm>
            <a:off x="733975" y="1387369"/>
            <a:ext cx="5102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poder dos dados (Big Data) e a virada no jogo de xadrez.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Grande Virada (</a:t>
            </a:r>
            <a:r>
              <a:rPr lang="pt-BR" sz="1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Blue):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Em 1997, o supercomputador da IBM venceu Kasparov em uma revanche histórica.</a:t>
            </a:r>
          </a:p>
          <a:p>
            <a:pPr lvl="1" fontAlgn="base"/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máquina calculava 200 milhões de posições por segundo. Foi a prova de que a "força bruta" computacional podia superar a estratégia humana em jogos lógicos.</a:t>
            </a:r>
          </a:p>
          <a:p>
            <a:pPr fontAlgn="base"/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Combustível da IA: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popularização da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Internet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Com a web, surgiram volumes massivos de dados, essenciais para treinar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IAs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(comércio eletrônico, recomendações da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Amazon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).</a:t>
            </a:r>
          </a:p>
          <a:p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Aplicações Reais: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Softwares de ditado (reconhecimento de voz) e início do uso em diagnósticos médicos por imagem.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5D41E3-565B-431D-CCED-E3E5CF84D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/>
          <a:stretch>
            <a:fillRect/>
          </a:stretch>
        </p:blipFill>
        <p:spPr bwMode="auto">
          <a:xfrm>
            <a:off x="5974080" y="1321218"/>
            <a:ext cx="621792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9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B15E-0D56-07CD-D9C2-D4ED9C7DD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6D98610-71E0-1D74-B655-D8455F6FE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D41869B4-A908-71CF-F2D5-12FDA5A7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8B54F496-95D0-7A55-7B76-F202A16B1487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42E812C6-68C8-E774-54B6-95724B4756FF}"/>
              </a:ext>
            </a:extLst>
          </p:cNvPr>
          <p:cNvSpPr/>
          <p:nvPr/>
        </p:nvSpPr>
        <p:spPr>
          <a:xfrm>
            <a:off x="762000" y="531169"/>
            <a:ext cx="5987216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Deep Blue vs Kasparov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1996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6F316AF0-CCC8-4297-C4BD-950F727CE25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0932BB11-3072-C348-045C-CA248DA82849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BC6DF35-159E-E65F-FCD0-6A396E3F468F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5C15630-E4A6-6805-9E81-C9A538F7C643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01A2A38D-B150-5C4F-D8C8-80CB97179638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A000B357-54D5-9942-653D-D2A210FE2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1E58781-CE64-B78C-0EB3-6AA70E8DEF2D}"/>
              </a:ext>
            </a:extLst>
          </p:cNvPr>
          <p:cNvSpPr txBox="1"/>
          <p:nvPr/>
        </p:nvSpPr>
        <p:spPr>
          <a:xfrm>
            <a:off x="7239001" y="1522491"/>
            <a:ext cx="48549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Na primeira partida em 1996, Kasparov derrotou o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Blue.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confronto de 1997 foi uma revanche do encontro de 1996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onde Kasparov havia vencido o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Blue, mas não sem enfrentar um desafio significativo. </a:t>
            </a:r>
          </a:p>
          <a:p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revanche consistiu em uma série de seis jogos. O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Blue ganhou dois jogos, Kasparov ganhou um, e três terminaram em empate.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vitória do </a:t>
            </a:r>
            <a:r>
              <a:rPr lang="pt-BR" sz="1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Blue no último jogo foi decisiva, garantindo-lhe a vitória no confronto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4C4B7B-66C0-CED8-E726-05BD8DC0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7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9EDD9-AA08-8F30-9C92-AACB96DB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C0551EB-D912-6D9B-C05C-BCB62782B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6757DD08-E685-CDB0-F302-147BF2C1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4B8D257-7BCD-C419-C14C-528F740B01E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AAA6155F-E901-B55F-7FE3-B49EBC6B491B}"/>
              </a:ext>
            </a:extLst>
          </p:cNvPr>
          <p:cNvSpPr/>
          <p:nvPr/>
        </p:nvSpPr>
        <p:spPr>
          <a:xfrm>
            <a:off x="762001" y="531169"/>
            <a:ext cx="704680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2000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Deep Learning 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GPUs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336EE6DB-A2C8-3EE3-F083-A7852E94F46D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BB3A3DB-20FE-7172-E9EE-E43278D8F302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EC1754F-04FC-E072-5840-F6D092FAC486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709E2C1-B0AA-B911-0752-B81B4792AB6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70340BE5-BF79-AEB4-4423-7B0FF04A7070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D06D5B56-1CB6-527E-26E0-7526961B2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2AA780D-9D3E-B153-3A73-ABFAC8752505}"/>
              </a:ext>
            </a:extLst>
          </p:cNvPr>
          <p:cNvSpPr txBox="1"/>
          <p:nvPr/>
        </p:nvSpPr>
        <p:spPr>
          <a:xfrm>
            <a:off x="733973" y="1107094"/>
            <a:ext cx="10252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Aprendizado Profundo e hardware gráfico acelerando a ciência.</a:t>
            </a:r>
          </a:p>
          <a:p>
            <a:pPr fontAlgn="base"/>
            <a:r>
              <a:rPr lang="pt-BR" sz="1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Deep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Learning (Aprendizado Profundo):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Uma evolução das redes neurais com muito mais camadas de processamento. Permitiu que o computador começasse a "enxergar" e "ouvir" com precisão.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Papel das GPUs:</a:t>
            </a: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fontAlgn="base"/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Placas de vídeo (feitas para jogos) revelaram-se excelentes para IA porque processam muitas tarefas ao mesmo tempo (paralelismo).</a:t>
            </a:r>
          </a:p>
          <a:p>
            <a:pPr lvl="1" fontAlgn="base"/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Isso permitiu treinar modelos gigantescos que antes eram impossíveis.</a:t>
            </a: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Resultados: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Saltos enormes em carros autônomos e reconhecimento facial. A máquina começa a entender o mundo não estruturado (imagens e sons).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2E23490-06B1-D484-E949-084A8FCCB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 b="13634"/>
          <a:stretch>
            <a:fillRect/>
          </a:stretch>
        </p:blipFill>
        <p:spPr bwMode="auto">
          <a:xfrm>
            <a:off x="938927" y="3538209"/>
            <a:ext cx="6120963" cy="25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1891F79-0FDB-6541-D0E3-FE7542F87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11035" r="21221" b="14060"/>
          <a:stretch>
            <a:fillRect/>
          </a:stretch>
        </p:blipFill>
        <p:spPr bwMode="auto">
          <a:xfrm>
            <a:off x="7497379" y="3189743"/>
            <a:ext cx="4134072" cy="29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08E9-8548-5A98-808C-01FD39CF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6C9713D-15CB-1062-FA3D-D5EC324429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A51C5D42-396C-A309-A8FF-8182940BE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19FE26D2-AAE1-E972-A9D1-3F0D2F1FE79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8D3E8906-1C2C-7B0D-FEB4-2956BE371DCE}"/>
              </a:ext>
            </a:extLst>
          </p:cNvPr>
          <p:cNvSpPr/>
          <p:nvPr/>
        </p:nvSpPr>
        <p:spPr>
          <a:xfrm>
            <a:off x="762000" y="531169"/>
            <a:ext cx="8678658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2010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Era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ouro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assistentes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FB8B87E-6E44-E7BD-EF07-0920F490B44D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336661B-D8AA-FAE3-8C5E-C5753438CE49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5990D58-181A-CA03-4DD2-089E28C19D3F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BEE543E2-8FA2-2CCE-6225-925A4823C584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D796F20E-8AC8-FF28-EAF2-3685D4BB0890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88861AE2-7E01-AB04-D3F8-65FADC4D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5FDA2E16-A6E3-F9EE-1806-251640F0A08C}"/>
              </a:ext>
            </a:extLst>
          </p:cNvPr>
          <p:cNvSpPr txBox="1"/>
          <p:nvPr/>
        </p:nvSpPr>
        <p:spPr>
          <a:xfrm>
            <a:off x="733974" y="1387369"/>
            <a:ext cx="7422055" cy="411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IA entra na nossa casa e no nosso bolso.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Onipresença: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IA deixa de ser algo de laboratório e vira produto de consumo.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Assistentes Virtuais: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surgimento da 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Siri (2011)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pt-BR" sz="1867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Alexa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(2014)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 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Google </a:t>
            </a:r>
            <a:r>
              <a:rPr lang="pt-BR" sz="1867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Assistant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(2016)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Interação por voz torna-se comum.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Transformação Econômica: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Grandes empresas e governos começam a investir pesado. Automação inteligente na saúde, indústria e serviços.</a:t>
            </a:r>
          </a:p>
          <a:p>
            <a:pPr fontAlgn="base"/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Conquista: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tecnologia alcança o que antes era apenas teoria, tornando-se viável e lucrativa.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3DC1757-08A4-E80D-ECD8-2A771C03C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0" b="23755"/>
          <a:stretch>
            <a:fillRect/>
          </a:stretch>
        </p:blipFill>
        <p:spPr bwMode="auto">
          <a:xfrm>
            <a:off x="8380469" y="2830790"/>
            <a:ext cx="3797300" cy="299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0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DF56B-B116-8588-572D-EC7DF08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3CD0D43-989B-237A-4927-9E181DC16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0C3DF442-25FC-7D72-1AC7-D493AD8F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34C1C29-B51E-3F58-1E53-27B51438A781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3013BE67-BD0C-3C9A-92BC-974C12173953}"/>
              </a:ext>
            </a:extLst>
          </p:cNvPr>
          <p:cNvSpPr/>
          <p:nvPr/>
        </p:nvSpPr>
        <p:spPr>
          <a:xfrm>
            <a:off x="762001" y="531169"/>
            <a:ext cx="6931385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2020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IA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Generativa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o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futuro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1FB7FEF4-A555-2365-106D-FF1C9D35400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CC78DF9E-6BF8-E37B-679C-ACD0E13FCF2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871CF033-E095-5368-A2EF-71CD098FEA44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8698A0F4-7AEF-B97D-C1D9-EAC7C68B84BA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2416C4C2-3F34-AD80-B2BB-DFC44A077A1C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BC27C921-B68B-14ED-5836-6F5A1F777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52A55944-DFDF-C8F0-18A0-C7BF3B9CB487}"/>
              </a:ext>
            </a:extLst>
          </p:cNvPr>
          <p:cNvSpPr txBox="1"/>
          <p:nvPr/>
        </p:nvSpPr>
        <p:spPr>
          <a:xfrm>
            <a:off x="733974" y="1387369"/>
            <a:ext cx="9187793" cy="411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máquina criativa e a revolução da linguagem (ChatGPT).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Nova Fronteira: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Generativa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Não apenas classifica dados, mas cria novos (textos, imagens, códigos).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Os Protagonistas: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fontAlgn="base"/>
            <a:r>
              <a:rPr lang="pt-BR" sz="1867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LLMs</a:t>
            </a:r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(Grandes Modelos de Linguagem):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Treinados com quase todo o texto da internet.</a:t>
            </a:r>
          </a:p>
          <a:p>
            <a:pPr lvl="1"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Transformers &amp; GPT: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arquitetura que permite entender contexto complexo e gerar respostas fluentes.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Ferramentas: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ChatGPT (OpenAI), Gemini (Google), </a:t>
            </a:r>
            <a:r>
              <a:rPr lang="pt-BR" sz="1867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Copilot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(Microsoft), Manus, </a:t>
            </a:r>
            <a:r>
              <a:rPr lang="pt-BR" sz="1867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Grok</a:t>
            </a:r>
            <a:r>
              <a:rPr lang="pt-BR" sz="18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Claude.</a:t>
            </a:r>
          </a:p>
          <a:p>
            <a:pPr fontAlgn="base"/>
            <a:endParaRPr lang="pt-BR" sz="1867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5B551AD-934B-F79C-A79C-F5876B812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5" b="16050"/>
          <a:stretch>
            <a:fillRect/>
          </a:stretch>
        </p:blipFill>
        <p:spPr bwMode="auto">
          <a:xfrm>
            <a:off x="8002752" y="333375"/>
            <a:ext cx="3937000" cy="13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oogle Gemini">
            <a:extLst>
              <a:ext uri="{FF2B5EF4-FFF2-40B4-BE49-F238E27FC236}">
                <a16:creationId xmlns:a16="http://schemas.microsoft.com/office/drawing/2014/main" id="{084FFB1F-CFB7-C087-4301-E9366263A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t="29844" r="19264" b="14427"/>
          <a:stretch>
            <a:fillRect/>
          </a:stretch>
        </p:blipFill>
        <p:spPr bwMode="auto">
          <a:xfrm>
            <a:off x="9725572" y="2239976"/>
            <a:ext cx="2214181" cy="11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7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906B6-964D-F2A7-4F79-E576CAD0A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F6B28D9-166A-73D3-5A0C-92464FE733B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A93294BC-AE9A-FCA1-6D75-897EBC5A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F704BA9-2FD4-6765-DF3E-5BA645B99C6F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02696431-4678-AC87-DDB3-A9E86EF7E06C}"/>
              </a:ext>
            </a:extLst>
          </p:cNvPr>
          <p:cNvSpPr/>
          <p:nvPr/>
        </p:nvSpPr>
        <p:spPr>
          <a:xfrm>
            <a:off x="762000" y="531169"/>
            <a:ext cx="3202800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Quando usar IA?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EB739F4C-BFFC-F432-55F8-38180E7B840C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F0373DA9-9546-62F3-9A14-2B74F8A181ED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88DBD18-F515-0231-18F0-C6E0FD68C7D2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CD7BD5DA-E763-2F76-E33E-EE26380CA7B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674D65DF-18CE-EE5C-3C74-770045BCB323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6036B380-38B8-85B2-419E-D6910396E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D1531E6-55F8-E3D7-3CD9-0989C9C44A3E}"/>
              </a:ext>
            </a:extLst>
          </p:cNvPr>
          <p:cNvSpPr txBox="1"/>
          <p:nvPr/>
        </p:nvSpPr>
        <p:spPr>
          <a:xfrm>
            <a:off x="607850" y="3352237"/>
            <a:ext cx="103842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Gerar criatividade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2561BA-C6E3-B532-A421-1430DF7AED77}"/>
              </a:ext>
            </a:extLst>
          </p:cNvPr>
          <p:cNvSpPr txBox="1"/>
          <p:nvPr/>
        </p:nvSpPr>
        <p:spPr>
          <a:xfrm>
            <a:off x="3740122" y="3352237"/>
            <a:ext cx="103842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Aumentar a produtividade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D2D7F4-0CEE-A715-F31C-511E266371D4}"/>
              </a:ext>
            </a:extLst>
          </p:cNvPr>
          <p:cNvSpPr txBox="1"/>
          <p:nvPr/>
        </p:nvSpPr>
        <p:spPr>
          <a:xfrm>
            <a:off x="7527006" y="3354059"/>
            <a:ext cx="4626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Acessar conhecimento e informação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2155BE1-D124-0705-5178-C400D9443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38" b="67185"/>
          <a:stretch>
            <a:fillRect/>
          </a:stretch>
        </p:blipFill>
        <p:spPr>
          <a:xfrm>
            <a:off x="1094486" y="2136252"/>
            <a:ext cx="1790949" cy="121568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20EE0E9-4B79-FE11-363C-704B75B14D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183" b="31571"/>
          <a:stretch>
            <a:fillRect/>
          </a:stretch>
        </p:blipFill>
        <p:spPr>
          <a:xfrm>
            <a:off x="4887939" y="2103102"/>
            <a:ext cx="1790949" cy="12819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CD6ED33-9506-36F5-D160-507322660F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754"/>
          <a:stretch>
            <a:fillRect/>
          </a:stretch>
        </p:blipFill>
        <p:spPr>
          <a:xfrm>
            <a:off x="8681391" y="2103102"/>
            <a:ext cx="1790949" cy="1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43E89-B7CF-74B8-8402-271E2E8E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8CB5002-07CA-52A7-366D-0719B7D59CF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C2B6A153-2019-C380-89D7-AE92DE275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946540F8-CB4B-8AC0-9AEF-2E27C525EE44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C2889EA0-FBA8-DEEB-D550-92D38FEC6B2D}"/>
              </a:ext>
            </a:extLst>
          </p:cNvPr>
          <p:cNvSpPr/>
          <p:nvPr/>
        </p:nvSpPr>
        <p:spPr>
          <a:xfrm>
            <a:off x="762000" y="531169"/>
            <a:ext cx="3202800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Quando usar IA?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CA93D75-97DA-598B-BC5C-9984AD63AACC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FD584EA-F1E0-0905-25E3-2FA1A87ADD5A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D54EF0B8-ECF5-2874-AA21-637F9BE49BE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0C22B3FF-C5CF-1AAE-7163-CBD29F9D607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2EB25A04-1AA1-A479-21F6-0A02A878F70E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3E317079-EA03-A013-6F3C-299D5B30F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5FA753-2DD3-F25E-45A1-AFA0630C04B7}"/>
              </a:ext>
            </a:extLst>
          </p:cNvPr>
          <p:cNvSpPr txBox="1"/>
          <p:nvPr/>
        </p:nvSpPr>
        <p:spPr>
          <a:xfrm>
            <a:off x="8820472" y="3224568"/>
            <a:ext cx="352886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Complexidade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809B89-E0CF-FCD0-DEF6-1260EBCB129A}"/>
              </a:ext>
            </a:extLst>
          </p:cNvPr>
          <p:cNvSpPr txBox="1"/>
          <p:nvPr/>
        </p:nvSpPr>
        <p:spPr>
          <a:xfrm>
            <a:off x="4753282" y="1441494"/>
            <a:ext cx="352886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Repetição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837381C-30A5-FDF5-405B-3D534096B77D}"/>
              </a:ext>
            </a:extLst>
          </p:cNvPr>
          <p:cNvCxnSpPr>
            <a:stCxn id="31" idx="2"/>
          </p:cNvCxnSpPr>
          <p:nvPr/>
        </p:nvCxnSpPr>
        <p:spPr>
          <a:xfrm flipH="1" flipV="1">
            <a:off x="5444358" y="1873770"/>
            <a:ext cx="1" cy="3185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6F40E5D-E3A1-AD15-02AB-189189D08EBD}"/>
              </a:ext>
            </a:extLst>
          </p:cNvPr>
          <p:cNvCxnSpPr/>
          <p:nvPr/>
        </p:nvCxnSpPr>
        <p:spPr>
          <a:xfrm>
            <a:off x="2263516" y="3386109"/>
            <a:ext cx="64307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EFEA985-8681-12E4-3C6C-17082BDEB743}"/>
              </a:ext>
            </a:extLst>
          </p:cNvPr>
          <p:cNvSpPr txBox="1"/>
          <p:nvPr/>
        </p:nvSpPr>
        <p:spPr>
          <a:xfrm>
            <a:off x="2363400" y="2434328"/>
            <a:ext cx="292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ideal com automação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31886A4-8582-A0C4-BC65-48C651AA351A}"/>
              </a:ext>
            </a:extLst>
          </p:cNvPr>
          <p:cNvSpPr txBox="1"/>
          <p:nvPr/>
        </p:nvSpPr>
        <p:spPr>
          <a:xfrm>
            <a:off x="6096000" y="2434328"/>
            <a:ext cx="292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com supervisão humana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46B5729-1FE9-CFE1-F8B2-550413F41777}"/>
              </a:ext>
            </a:extLst>
          </p:cNvPr>
          <p:cNvSpPr txBox="1"/>
          <p:nvPr/>
        </p:nvSpPr>
        <p:spPr>
          <a:xfrm>
            <a:off x="2363400" y="3999337"/>
            <a:ext cx="292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Fazer manualmente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538B7D7-94AA-10C8-8F6E-07512106E282}"/>
              </a:ext>
            </a:extLst>
          </p:cNvPr>
          <p:cNvSpPr txBox="1"/>
          <p:nvPr/>
        </p:nvSpPr>
        <p:spPr>
          <a:xfrm>
            <a:off x="6096000" y="3999287"/>
            <a:ext cx="292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apenas para insights iniciais; Expertise humana para as decisões</a:t>
            </a:r>
          </a:p>
        </p:txBody>
      </p:sp>
    </p:spTree>
    <p:extLst>
      <p:ext uri="{BB962C8B-B14F-4D97-AF65-F5344CB8AC3E}">
        <p14:creationId xmlns:p14="http://schemas.microsoft.com/office/powerpoint/2010/main" val="321743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" name="Text 1"/>
          <p:cNvSpPr/>
          <p:nvPr/>
        </p:nvSpPr>
        <p:spPr>
          <a:xfrm>
            <a:off x="571501" y="424934"/>
            <a:ext cx="2686633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Sobre o Professor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571500" y="1600200"/>
            <a:ext cx="3492475" cy="42862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1838325"/>
            <a:ext cx="381000" cy="3048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33500" y="1867616"/>
            <a:ext cx="1183016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01F3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FORMAÇÃO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29002" y="2533143"/>
            <a:ext cx="3016225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Engenheiro mecânico-aeronáutico pelo ITA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629002" y="3224600"/>
            <a:ext cx="3016225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Mestre em políticas públicas pela UFPR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29002" y="3916053"/>
            <a:ext cx="3016225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Mestre em administração pública pela LSE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4349725" y="1600200"/>
            <a:ext cx="3492512" cy="42862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851" y="1838325"/>
            <a:ext cx="304800" cy="3048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035525" y="1867616"/>
            <a:ext cx="1346522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01F3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EXPERIÊNCIA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4407227" y="2533143"/>
            <a:ext cx="3016263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Governo do Estado na Secretaria do Planejamento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4407227" y="3101491"/>
            <a:ext cx="3016263" cy="738664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Consultoria em políticas públicas e projetos no setor público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4407228" y="3901811"/>
            <a:ext cx="3149224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Coordenação de campanhas políticas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4407227" y="4453635"/>
            <a:ext cx="3016263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Chefia de gabinete de Vereador de Curitiba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8127988" y="1600200"/>
            <a:ext cx="3492475" cy="42862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13" y="1838325"/>
            <a:ext cx="342900" cy="30480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851889" y="1867616"/>
            <a:ext cx="153567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01F3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CURIOSIDADES</a:t>
            </a:r>
            <a:endParaRPr lang="en-US" sz="1600" dirty="0"/>
          </a:p>
        </p:txBody>
      </p:sp>
      <p:sp>
        <p:nvSpPr>
          <p:cNvPr id="21" name="Text 15"/>
          <p:cNvSpPr/>
          <p:nvPr/>
        </p:nvSpPr>
        <p:spPr>
          <a:xfrm>
            <a:off x="8185489" y="2533143"/>
            <a:ext cx="3016225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3º lugar para assessor legislativo na ALEP</a:t>
            </a:r>
            <a:endParaRPr lang="en-US" sz="1600" dirty="0"/>
          </a:p>
        </p:txBody>
      </p:sp>
      <p:sp>
        <p:nvSpPr>
          <p:cNvPr id="22" name="Text 16"/>
          <p:cNvSpPr/>
          <p:nvPr/>
        </p:nvSpPr>
        <p:spPr>
          <a:xfrm>
            <a:off x="8185488" y="3210567"/>
            <a:ext cx="3309496" cy="246221"/>
          </a:xfrm>
          <a:prstGeom prst="rect">
            <a:avLst/>
          </a:prstGeom>
          <a:noFill/>
          <a:ln/>
        </p:spPr>
        <p:txBody>
          <a:bodyPr wrap="non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Candidato a deputado estadual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8185489" y="3641765"/>
            <a:ext cx="3254351" cy="492443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Vereador para quem </a:t>
            </a:r>
            <a:r>
              <a:rPr lang="en-US" sz="1600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trabalhei</a:t>
            </a:r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é do Partido NOVO</a:t>
            </a:r>
            <a:endParaRPr lang="en-US" sz="1600" dirty="0"/>
          </a:p>
        </p:txBody>
      </p:sp>
      <p:sp>
        <p:nvSpPr>
          <p:cNvPr id="24" name="Text 18"/>
          <p:cNvSpPr/>
          <p:nvPr/>
        </p:nvSpPr>
        <p:spPr>
          <a:xfrm>
            <a:off x="8185488" y="4319187"/>
            <a:ext cx="2306016" cy="246221"/>
          </a:xfrm>
          <a:prstGeom prst="rect">
            <a:avLst/>
          </a:prstGeom>
          <a:noFill/>
          <a:ln/>
        </p:spPr>
        <p:txBody>
          <a:bodyPr wrap="non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Escalador há 13 anos</a:t>
            </a:r>
            <a:endParaRPr lang="en-US" sz="1600" dirty="0"/>
          </a:p>
        </p:txBody>
      </p:sp>
      <p:sp>
        <p:nvSpPr>
          <p:cNvPr id="25" name="Shape 19"/>
          <p:cNvSpPr/>
          <p:nvPr/>
        </p:nvSpPr>
        <p:spPr>
          <a:xfrm>
            <a:off x="8382000" y="5429251"/>
            <a:ext cx="3810000" cy="1428751"/>
          </a:xfrm>
          <a:prstGeom prst="rect">
            <a:avLst/>
          </a:prstGeom>
          <a:solidFill>
            <a:srgbClr val="FF6600">
              <a:alpha val="10000"/>
            </a:srgbClr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Text 12">
            <a:extLst>
              <a:ext uri="{FF2B5EF4-FFF2-40B4-BE49-F238E27FC236}">
                <a16:creationId xmlns:a16="http://schemas.microsoft.com/office/drawing/2014/main" id="{89867109-2310-7968-E98C-131C04D86305}"/>
              </a:ext>
            </a:extLst>
          </p:cNvPr>
          <p:cNvSpPr/>
          <p:nvPr/>
        </p:nvSpPr>
        <p:spPr>
          <a:xfrm>
            <a:off x="4400221" y="5035626"/>
            <a:ext cx="3016263" cy="738664"/>
          </a:xfrm>
          <a:prstGeom prst="rect">
            <a:avLst/>
          </a:prstGeom>
          <a:noFill/>
          <a:ln/>
        </p:spPr>
        <p:txBody>
          <a:bodyPr wrap="square" lIns="283464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Assessor </a:t>
            </a:r>
            <a:r>
              <a:rPr lang="en-US" sz="1600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Legislativo</a:t>
            </a:r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Escola do </a:t>
            </a:r>
            <a:r>
              <a:rPr lang="en-US" sz="1600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Legislativo</a:t>
            </a:r>
            <a:r>
              <a:rPr lang="en-US" sz="1600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ALEP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82771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398085"/>
            <a:ext cx="2388474" cy="5539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6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 que são 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3151362" y="398085"/>
            <a:ext cx="2212144" cy="5539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6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Prompts?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762000" y="948454"/>
            <a:ext cx="10668000" cy="1190625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6" name="Shape 3"/>
          <p:cNvSpPr/>
          <p:nvPr/>
        </p:nvSpPr>
        <p:spPr>
          <a:xfrm>
            <a:off x="762001" y="948454"/>
            <a:ext cx="57151" cy="1190625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7" name="Text 4"/>
          <p:cNvSpPr/>
          <p:nvPr/>
        </p:nvSpPr>
        <p:spPr>
          <a:xfrm>
            <a:off x="1000126" y="1139670"/>
            <a:ext cx="9698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Definição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00126" y="1355409"/>
            <a:ext cx="10191751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Um Prompt é a instrução, o comando, a pergunta ou o texto inicial que você fornece a um modelo de IA generativa para solicitar que ele execute uma tarefa específica. Ele é o ponto de partida de qualquer interação. 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62000" y="2316188"/>
            <a:ext cx="3279744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 fazer um Prompt eficaz para roteiro: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62000" y="2611287"/>
            <a:ext cx="10668000" cy="1295363"/>
          </a:xfrm>
          <a:prstGeom prst="rect">
            <a:avLst/>
          </a:prstGeom>
          <a:solidFill>
            <a:srgbClr val="FFFFFF"/>
          </a:solidFill>
          <a:ln w="198">
            <a:solidFill>
              <a:srgbClr val="FF6B35"/>
            </a:solidFill>
            <a:prstDash val="solid"/>
          </a:ln>
        </p:spPr>
        <p:txBody>
          <a:bodyPr/>
          <a:lstStyle/>
          <a:p>
            <a:endParaRPr lang="pt-BR" sz="1200"/>
          </a:p>
        </p:txBody>
      </p:sp>
      <p:sp>
        <p:nvSpPr>
          <p:cNvPr id="11" name="Shape 8"/>
          <p:cNvSpPr/>
          <p:nvPr/>
        </p:nvSpPr>
        <p:spPr>
          <a:xfrm>
            <a:off x="952500" y="2744636"/>
            <a:ext cx="304800" cy="3048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2" name="Text 9"/>
          <p:cNvSpPr/>
          <p:nvPr/>
        </p:nvSpPr>
        <p:spPr>
          <a:xfrm>
            <a:off x="1062420" y="2804703"/>
            <a:ext cx="84959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1371600" y="2753377"/>
            <a:ext cx="1962076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67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Dê</a:t>
            </a:r>
            <a:r>
              <a:rPr lang="en-US" sz="18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um </a:t>
            </a:r>
            <a:r>
              <a:rPr lang="en-US" sz="1867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contexto</a:t>
            </a:r>
            <a:r>
              <a:rPr lang="en-US" sz="18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endParaRPr lang="en-US" sz="1867" dirty="0"/>
          </a:p>
        </p:txBody>
      </p:sp>
      <p:sp>
        <p:nvSpPr>
          <p:cNvPr id="14" name="Text 11"/>
          <p:cNvSpPr/>
          <p:nvPr/>
        </p:nvSpPr>
        <p:spPr>
          <a:xfrm>
            <a:off x="1371600" y="3108494"/>
            <a:ext cx="6686126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Forneça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informações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IA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não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tem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sobre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contexto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problema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371601" y="3396133"/>
            <a:ext cx="9867900" cy="339068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6" name="Text 13"/>
          <p:cNvSpPr/>
          <p:nvPr/>
        </p:nvSpPr>
        <p:spPr>
          <a:xfrm>
            <a:off x="1371601" y="3381684"/>
            <a:ext cx="9867900" cy="367965"/>
          </a:xfrm>
          <a:prstGeom prst="rect">
            <a:avLst/>
          </a:prstGeom>
          <a:noFill/>
          <a:ln/>
        </p:spPr>
        <p:txBody>
          <a:bodyPr wrap="square" lIns="158835" tIns="90763" rIns="158835" bIns="90763" rtlCol="0" anchor="ctr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“Eu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trabalho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Comunicação Política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prefeitura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municipal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servidor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público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."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762000" y="4001899"/>
            <a:ext cx="10668000" cy="1295363"/>
          </a:xfrm>
          <a:prstGeom prst="rect">
            <a:avLst/>
          </a:prstGeom>
          <a:solidFill>
            <a:srgbClr val="FFFFFF"/>
          </a:solidFill>
          <a:ln w="198">
            <a:solidFill>
              <a:srgbClr val="FF6B35"/>
            </a:solidFill>
            <a:prstDash val="solid"/>
          </a:ln>
        </p:spPr>
        <p:txBody>
          <a:bodyPr/>
          <a:lstStyle/>
          <a:p>
            <a:endParaRPr lang="pt-BR" sz="1200"/>
          </a:p>
        </p:txBody>
      </p:sp>
      <p:sp>
        <p:nvSpPr>
          <p:cNvPr id="18" name="Shape 15"/>
          <p:cNvSpPr/>
          <p:nvPr/>
        </p:nvSpPr>
        <p:spPr>
          <a:xfrm>
            <a:off x="952500" y="4135249"/>
            <a:ext cx="304800" cy="3048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9" name="Text 16"/>
          <p:cNvSpPr/>
          <p:nvPr/>
        </p:nvSpPr>
        <p:spPr>
          <a:xfrm>
            <a:off x="1062420" y="4195316"/>
            <a:ext cx="84959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2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1371601" y="4143989"/>
            <a:ext cx="4283224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Especifique o </a:t>
            </a:r>
            <a:r>
              <a:rPr lang="en-US" sz="1867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Problema</a:t>
            </a:r>
            <a:r>
              <a:rPr lang="en-US" sz="18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o </a:t>
            </a:r>
            <a:r>
              <a:rPr lang="en-US" sz="1867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Objetivo</a:t>
            </a:r>
            <a:endParaRPr lang="en-US" sz="1867" dirty="0"/>
          </a:p>
        </p:txBody>
      </p:sp>
      <p:sp>
        <p:nvSpPr>
          <p:cNvPr id="21" name="Text 18"/>
          <p:cNvSpPr/>
          <p:nvPr/>
        </p:nvSpPr>
        <p:spPr>
          <a:xfrm>
            <a:off x="1371601" y="4499107"/>
            <a:ext cx="604652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Forneça informações sobre o público-alvo, assunto e objetivo. 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1371601" y="4786745"/>
            <a:ext cx="9867900" cy="339068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23" name="Text 20"/>
          <p:cNvSpPr/>
          <p:nvPr/>
        </p:nvSpPr>
        <p:spPr>
          <a:xfrm>
            <a:off x="1371601" y="4772296"/>
            <a:ext cx="9867900" cy="367965"/>
          </a:xfrm>
          <a:prstGeom prst="rect">
            <a:avLst/>
          </a:prstGeom>
          <a:noFill/>
          <a:ln/>
        </p:spPr>
        <p:txBody>
          <a:bodyPr wrap="square" lIns="158835" tIns="90763" rIns="158835" bIns="90763" rtlCol="0" anchor="ctr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Preciso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criar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um video com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foco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engajamento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um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público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universitário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sobre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investimento em educação tecnológica."</a:t>
            </a:r>
            <a:endParaRPr lang="en-US" sz="1200" dirty="0"/>
          </a:p>
        </p:txBody>
      </p:sp>
      <p:sp>
        <p:nvSpPr>
          <p:cNvPr id="24" name="Shape 21"/>
          <p:cNvSpPr/>
          <p:nvPr/>
        </p:nvSpPr>
        <p:spPr>
          <a:xfrm>
            <a:off x="762000" y="5392512"/>
            <a:ext cx="10668000" cy="1295363"/>
          </a:xfrm>
          <a:prstGeom prst="rect">
            <a:avLst/>
          </a:prstGeom>
          <a:solidFill>
            <a:srgbClr val="FFFFFF"/>
          </a:solidFill>
          <a:ln w="198">
            <a:solidFill>
              <a:srgbClr val="FF6B3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25" name="Shape 22"/>
          <p:cNvSpPr/>
          <p:nvPr/>
        </p:nvSpPr>
        <p:spPr>
          <a:xfrm>
            <a:off x="952500" y="5525861"/>
            <a:ext cx="304800" cy="3048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26" name="Text 23"/>
          <p:cNvSpPr/>
          <p:nvPr/>
        </p:nvSpPr>
        <p:spPr>
          <a:xfrm>
            <a:off x="1062420" y="5585928"/>
            <a:ext cx="84959" cy="1846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3</a:t>
            </a:r>
            <a:endParaRPr lang="en-US" sz="1200" dirty="0"/>
          </a:p>
        </p:txBody>
      </p:sp>
      <p:sp>
        <p:nvSpPr>
          <p:cNvPr id="27" name="Text 24"/>
          <p:cNvSpPr/>
          <p:nvPr/>
        </p:nvSpPr>
        <p:spPr>
          <a:xfrm>
            <a:off x="1371600" y="5534603"/>
            <a:ext cx="3371116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Defina Formato e Restrições</a:t>
            </a:r>
            <a:endParaRPr lang="en-US" sz="1867" dirty="0"/>
          </a:p>
        </p:txBody>
      </p:sp>
      <p:sp>
        <p:nvSpPr>
          <p:cNvPr id="28" name="Text 25"/>
          <p:cNvSpPr/>
          <p:nvPr/>
        </p:nvSpPr>
        <p:spPr>
          <a:xfrm>
            <a:off x="1371600" y="5889719"/>
            <a:ext cx="562814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Especifique o formato desejado e limitações importantes. 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1371601" y="6177358"/>
            <a:ext cx="9867900" cy="339068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30" name="Text 27"/>
          <p:cNvSpPr/>
          <p:nvPr/>
        </p:nvSpPr>
        <p:spPr>
          <a:xfrm>
            <a:off x="1371601" y="6162910"/>
            <a:ext cx="9867900" cy="367965"/>
          </a:xfrm>
          <a:prstGeom prst="rect">
            <a:avLst/>
          </a:prstGeom>
          <a:noFill/>
          <a:ln/>
        </p:spPr>
        <p:txBody>
          <a:bodyPr wrap="square" lIns="158835" tIns="90763" rIns="158835" bIns="90763" rtlCol="0" anchor="ctr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"Crie um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roteiro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formato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bullet points para um vídeo de 45 segundos para TikTok/Reels com três cenas </a:t>
            </a:r>
            <a:r>
              <a:rPr lang="en-US" sz="1200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curtas</a:t>
            </a:r>
            <a:r>
              <a:rPr lang="en-US" sz="1200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"</a:t>
            </a:r>
            <a:endParaRPr lang="en-US" sz="1200" dirty="0"/>
          </a:p>
        </p:txBody>
      </p:sp>
      <p:sp>
        <p:nvSpPr>
          <p:cNvPr id="31" name="Shape 28"/>
          <p:cNvSpPr/>
          <p:nvPr/>
        </p:nvSpPr>
        <p:spPr>
          <a:xfrm>
            <a:off x="0" y="7400813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2" name="Shape 29"/>
          <p:cNvSpPr/>
          <p:nvPr/>
        </p:nvSpPr>
        <p:spPr>
          <a:xfrm>
            <a:off x="3657600" y="7496064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3" name="Shape 30"/>
          <p:cNvSpPr/>
          <p:nvPr/>
        </p:nvSpPr>
        <p:spPr>
          <a:xfrm>
            <a:off x="0" y="7877064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4" name="Text 31"/>
          <p:cNvSpPr/>
          <p:nvPr/>
        </p:nvSpPr>
        <p:spPr>
          <a:xfrm>
            <a:off x="381000" y="723518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11239501" y="7400813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7263416"/>
            <a:ext cx="285751" cy="2857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8951-AB96-02BC-7D5C-2B34BF03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F55B1D2-C6D0-95AC-57A3-976E29F174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CCCE6A0-75FD-9042-989C-BEB89644B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A8BA471-DB7B-AF29-EFC6-98C7AB1950F2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2A997317-B1BF-5A1E-A404-4C84FCA2F70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D76F6FE-2551-9057-E373-B8248AA66883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69AABFB-B3A1-773E-0B86-33F8ACC7574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8EE7E95C-F55A-BE00-07C6-0901B8CFD1B3}"/>
              </a:ext>
            </a:extLst>
          </p:cNvPr>
          <p:cNvSpPr/>
          <p:nvPr/>
        </p:nvSpPr>
        <p:spPr>
          <a:xfrm>
            <a:off x="381000" y="619565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E49DC79-6827-0A9C-73BA-BA8E8078B7CF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5AF86F36-A002-EC6B-D879-2A79B8459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62749B07-B05A-F22A-C95A-FE3A591137A0}"/>
              </a:ext>
            </a:extLst>
          </p:cNvPr>
          <p:cNvSpPr/>
          <p:nvPr/>
        </p:nvSpPr>
        <p:spPr>
          <a:xfrm>
            <a:off x="762000" y="300337"/>
            <a:ext cx="10906126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pt-BR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 Fundamentos: Os </a:t>
            </a:r>
            <a:r>
              <a:rPr lang="pt-BR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4 Pilares</a:t>
            </a:r>
            <a:r>
              <a:rPr lang="pt-BR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que Sustentam 90% dos </a:t>
            </a:r>
            <a:r>
              <a:rPr lang="pt-BR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Bons Resultados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96DE802-3F19-0A99-E485-81485D8E86FB}"/>
              </a:ext>
            </a:extLst>
          </p:cNvPr>
          <p:cNvSpPr txBox="1"/>
          <p:nvPr/>
        </p:nvSpPr>
        <p:spPr>
          <a:xfrm>
            <a:off x="610849" y="1188589"/>
            <a:ext cx="10277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600" b="0" i="0" u="none" strike="noStrike" dirty="0">
                <a:solidFill>
                  <a:srgbClr val="4A4A4A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maioria dos erros com IA não vem da falta de técnicas sofisticadas, mas de falhas nestes quatro pilares básicos. Domine-os e os seus resultados melhorarão drasticamente.</a:t>
            </a:r>
            <a:endParaRPr lang="pt-BR" sz="16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B5DEE3F-A7EF-AD64-7AA4-080FCC206017}"/>
              </a:ext>
            </a:extLst>
          </p:cNvPr>
          <p:cNvSpPr txBox="1"/>
          <p:nvPr/>
        </p:nvSpPr>
        <p:spPr>
          <a:xfrm>
            <a:off x="991744" y="1891134"/>
            <a:ext cx="2559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600" b="1" i="0" u="none" strike="noStrike" dirty="0">
                <a:solidFill>
                  <a:schemeClr val="tx2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Clareza (O Quê?)</a:t>
            </a:r>
            <a:endParaRPr lang="pt-BR" sz="1600" b="0" dirty="0">
              <a:solidFill>
                <a:schemeClr val="tx2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10206E7-1E1A-DED1-AFA7-F630F2C8BD9A}"/>
              </a:ext>
            </a:extLst>
          </p:cNvPr>
          <p:cNvSpPr txBox="1"/>
          <p:nvPr/>
        </p:nvSpPr>
        <p:spPr>
          <a:xfrm>
            <a:off x="991744" y="2280559"/>
            <a:ext cx="4584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Seja específico sobre o que quer.</a:t>
            </a: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Vago:</a:t>
            </a: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"Escreve um texto sobre produtividade."</a:t>
            </a:r>
            <a:br>
              <a:rPr lang="pt-BR" sz="1200" b="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Claro:</a:t>
            </a: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"Escreve um post para o LinkedIn sobre produtividade para </a:t>
            </a:r>
            <a:r>
              <a:rPr lang="pt-BR" sz="1200" b="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developers</a:t>
            </a: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focando em 3 técnicas práticas."</a:t>
            </a: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3F815B-ADA4-257A-F026-66DB3714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7" y="2046803"/>
            <a:ext cx="600837" cy="32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99B9EF52-0B71-FD43-75B2-0D114B723787}"/>
              </a:ext>
            </a:extLst>
          </p:cNvPr>
          <p:cNvSpPr txBox="1"/>
          <p:nvPr/>
        </p:nvSpPr>
        <p:spPr>
          <a:xfrm>
            <a:off x="6690499" y="1908623"/>
            <a:ext cx="416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6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pt-BR" sz="1600" b="1" i="0" u="none" strike="noStrike" dirty="0">
                <a:solidFill>
                  <a:schemeClr val="tx2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Contexto (O Por Quê? Onde?)</a:t>
            </a:r>
            <a:endParaRPr lang="pt-BR" sz="1600" b="0" dirty="0">
              <a:solidFill>
                <a:schemeClr val="tx2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D546AF4-9DBA-5D1A-A1D6-6376809285B7}"/>
              </a:ext>
            </a:extLst>
          </p:cNvPr>
          <p:cNvSpPr txBox="1"/>
          <p:nvPr/>
        </p:nvSpPr>
        <p:spPr>
          <a:xfrm>
            <a:off x="6690500" y="2298048"/>
            <a:ext cx="48906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Dê à IA informações que ela não tem sobre a situação</a:t>
            </a: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 Contexto: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"Escreve um </a:t>
            </a:r>
            <a:r>
              <a:rPr lang="pt-BR" sz="120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email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follow-up.“</a:t>
            </a:r>
          </a:p>
          <a:p>
            <a:pPr rtl="0">
              <a:buNone/>
            </a:pPr>
            <a:endParaRPr lang="pt-BR" sz="120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 Contexto: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"Sou um freelancer que enviou uma proposta há 5 dias. O cliente é uma startup. Escreve um </a:t>
            </a:r>
            <a:r>
              <a:rPr lang="pt-BR" sz="120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email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follow-up que seja profissional, mas não desesperado."</a:t>
            </a:r>
            <a:br>
              <a:rPr lang="pt-BR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D447F43-93DA-4F6D-B5B2-C7AE3954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51" y="2046803"/>
            <a:ext cx="669548" cy="36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239EC9F-5C5E-F5E9-6C97-D042F4C8E463}"/>
              </a:ext>
            </a:extLst>
          </p:cNvPr>
          <p:cNvSpPr txBox="1"/>
          <p:nvPr/>
        </p:nvSpPr>
        <p:spPr>
          <a:xfrm>
            <a:off x="994244" y="4037219"/>
            <a:ext cx="2559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600" b="1" i="0" u="none" strike="noStrike" dirty="0">
                <a:solidFill>
                  <a:schemeClr val="tx2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Formato (Como?)</a:t>
            </a:r>
            <a:endParaRPr lang="pt-BR" sz="1600" b="0" dirty="0">
              <a:solidFill>
                <a:schemeClr val="tx2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600CE3A-A501-42DA-244A-40A8010656AD}"/>
              </a:ext>
            </a:extLst>
          </p:cNvPr>
          <p:cNvSpPr txBox="1"/>
          <p:nvPr/>
        </p:nvSpPr>
        <p:spPr>
          <a:xfrm>
            <a:off x="994244" y="4426644"/>
            <a:ext cx="45845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200" b="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Defina exatamente como quer receber a resposta.</a:t>
            </a: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 Formato: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"Fala-me dos benefícios do exercício."</a:t>
            </a:r>
            <a:br>
              <a:rPr lang="pt-BR" sz="1200" b="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 Formato: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"Lista os 5 principais benefícios do exercício em </a:t>
            </a:r>
            <a:r>
              <a:rPr lang="pt-BR" sz="120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bullets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com no máximo duas linhas cada."</a:t>
            </a:r>
            <a:br>
              <a:rPr lang="pt-BR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127B64D-5BA2-1019-704C-15F91AD0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7" y="4157823"/>
            <a:ext cx="680717" cy="36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9EFAA620-D10E-EC37-26E8-DBE9D9B80B7B}"/>
              </a:ext>
            </a:extLst>
          </p:cNvPr>
          <p:cNvSpPr txBox="1"/>
          <p:nvPr/>
        </p:nvSpPr>
        <p:spPr>
          <a:xfrm>
            <a:off x="6673406" y="4037219"/>
            <a:ext cx="4343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600" b="1" i="0" u="none" strike="noStrike" dirty="0">
                <a:solidFill>
                  <a:schemeClr val="tx2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Restrições (O que NÃO fazer.)</a:t>
            </a:r>
            <a:endParaRPr lang="pt-BR" sz="1600" b="0" dirty="0">
              <a:solidFill>
                <a:schemeClr val="tx2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buNone/>
            </a:pPr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D4663D3-9C47-ECFA-F3BF-61AD759D8E3D}"/>
              </a:ext>
            </a:extLst>
          </p:cNvPr>
          <p:cNvSpPr txBox="1"/>
          <p:nvPr/>
        </p:nvSpPr>
        <p:spPr>
          <a:xfrm>
            <a:off x="6673407" y="4426644"/>
            <a:ext cx="4907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200" b="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Diga exatamente à IA o que deve ser evitado.</a:t>
            </a:r>
          </a:p>
          <a:p>
            <a:pPr>
              <a:buNone/>
            </a:pP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 Restrições: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"Escreve uma </a:t>
            </a:r>
            <a:r>
              <a:rPr lang="pt-BR" sz="120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bio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o meu LinkedIn."</a:t>
            </a:r>
            <a:br>
              <a:rPr lang="pt-BR" sz="1200" b="0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b="0" dirty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rtl="0">
              <a:buNone/>
            </a:pPr>
            <a:r>
              <a:rPr lang="pt-BR" sz="1200" b="1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 Restrições: 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"Escreve uma </a:t>
            </a:r>
            <a:r>
              <a:rPr lang="pt-BR" sz="1200" i="0" u="none" strike="noStrike" dirty="0" err="1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bio</a:t>
            </a:r>
            <a:r>
              <a:rPr lang="pt-BR" sz="1200" i="0" u="none" strike="noStrike" dirty="0"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o LinkedIn (máx. 300 caracteres). Não uses clichês como 'apaixonado por'. Não comeces com 'Sou'."</a:t>
            </a:r>
            <a:br>
              <a:rPr lang="pt-BR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BC310E0-655D-598B-4F3F-322BB731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12" y="4218952"/>
            <a:ext cx="690106" cy="37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14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4798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1" y="389784"/>
            <a:ext cx="4063613" cy="4848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151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Engineering</a:t>
            </a:r>
            <a:endParaRPr lang="en-US" sz="3151" dirty="0"/>
          </a:p>
        </p:txBody>
      </p:sp>
      <p:sp>
        <p:nvSpPr>
          <p:cNvPr id="4" name="Text 1"/>
          <p:cNvSpPr/>
          <p:nvPr/>
        </p:nvSpPr>
        <p:spPr>
          <a:xfrm>
            <a:off x="762000" y="880720"/>
            <a:ext cx="10668000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É a disciplina, arte e ciência de criar, refinar e otimizar prompts para obter o melhor desempenho e os resultados mais precisos de um modelo de IA generativa. Não é apenas "fazer uma pergunta", mas sim uma metodologia para se comunicar de forma eficaz com a máquina.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62000" y="1612841"/>
            <a:ext cx="2399696" cy="337871"/>
          </a:xfrm>
          <a:prstGeom prst="rect">
            <a:avLst/>
          </a:prstGeom>
          <a:noFill/>
          <a:ln/>
        </p:spPr>
        <p:txBody>
          <a:bodyPr wrap="none" lIns="0" tIns="0" rIns="0" bIns="90763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Técnicas Fundamentais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62000" y="2134202"/>
            <a:ext cx="10668000" cy="485775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7" name="Text 4"/>
          <p:cNvSpPr/>
          <p:nvPr/>
        </p:nvSpPr>
        <p:spPr>
          <a:xfrm>
            <a:off x="762001" y="2116504"/>
            <a:ext cx="2987017" cy="521168"/>
          </a:xfrm>
          <a:prstGeom prst="rect">
            <a:avLst/>
          </a:prstGeom>
          <a:noFill/>
          <a:ln/>
        </p:spPr>
        <p:txBody>
          <a:bodyPr wrap="square" lIns="181356" tIns="136144" rIns="181356" bIns="136144" rtlCol="0" anchor="ctr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Técnica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749018" y="2116504"/>
            <a:ext cx="4053817" cy="521168"/>
          </a:xfrm>
          <a:prstGeom prst="rect">
            <a:avLst/>
          </a:prstGeom>
          <a:noFill/>
          <a:ln/>
        </p:spPr>
        <p:txBody>
          <a:bodyPr wrap="square" lIns="181356" tIns="136144" rIns="181356" bIns="136144" rtlCol="0" anchor="ctr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Descrição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802837" y="2116504"/>
            <a:ext cx="3627164" cy="521168"/>
          </a:xfrm>
          <a:prstGeom prst="rect">
            <a:avLst/>
          </a:prstGeom>
          <a:noFill/>
          <a:ln/>
        </p:spPr>
        <p:txBody>
          <a:bodyPr wrap="square" lIns="181356" tIns="136144" rIns="181356" bIns="136144" rtlCol="0" anchor="ctr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 de Aplicação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62001" y="2619977"/>
            <a:ext cx="2987017" cy="721564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Zero/Few-Shot Prompting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749018" y="2619977"/>
            <a:ext cx="4053817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Fornecer nenhum ou alguns exemplos no prompt para mostrar o formato esperado antes da tarefa principal.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7802837" y="2619977"/>
            <a:ext cx="3627164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"Aqui estão 3 exemplos de resumos [ex. 1, 2, 3]. Agora, resuma este texto no mesmo formato."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762000" y="3455275"/>
            <a:ext cx="10668000" cy="84006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4" name="Shape 11"/>
          <p:cNvSpPr/>
          <p:nvPr/>
        </p:nvSpPr>
        <p:spPr>
          <a:xfrm>
            <a:off x="762000" y="4285811"/>
            <a:ext cx="10668000" cy="9525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5" name="Text 12"/>
          <p:cNvSpPr/>
          <p:nvPr/>
        </p:nvSpPr>
        <p:spPr>
          <a:xfrm>
            <a:off x="762001" y="3455276"/>
            <a:ext cx="2987017" cy="475343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Chain-of-Thought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3749018" y="3455275"/>
            <a:ext cx="4053817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Instruir a IA a explicar o raciocínio passo a passo antes da resposta final, melhorando lógica e precisão.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7802837" y="3455275"/>
            <a:ext cx="3627164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"Resolva este problema matemático. Mostre todos os passos de raciocínio antes da solução final."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762001" y="4290573"/>
            <a:ext cx="2987017" cy="475343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Tree of Thoughts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3749018" y="4290572"/>
            <a:ext cx="4053817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Abordagem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ramificada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permite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múltiplas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direções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sub-prompts para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diferentes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cenários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simultaneamente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7802837" y="4290572"/>
            <a:ext cx="3627164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“[…]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Divida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problema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3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etapas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Com base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resposta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primeira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etapa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crie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3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estratégias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Descarte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pior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2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estratégia</a:t>
            </a:r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…"</a:t>
            </a:r>
            <a:endParaRPr lang="en-US" sz="1200" dirty="0"/>
          </a:p>
        </p:txBody>
      </p:sp>
      <p:sp>
        <p:nvSpPr>
          <p:cNvPr id="21" name="Shape 18"/>
          <p:cNvSpPr/>
          <p:nvPr/>
        </p:nvSpPr>
        <p:spPr>
          <a:xfrm>
            <a:off x="762000" y="5125871"/>
            <a:ext cx="10668000" cy="84006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22" name="Shape 19"/>
          <p:cNvSpPr/>
          <p:nvPr/>
        </p:nvSpPr>
        <p:spPr>
          <a:xfrm>
            <a:off x="762000" y="5956406"/>
            <a:ext cx="10668000" cy="9525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23" name="Text 20"/>
          <p:cNvSpPr/>
          <p:nvPr/>
        </p:nvSpPr>
        <p:spPr>
          <a:xfrm>
            <a:off x="762001" y="5125871"/>
            <a:ext cx="2987017" cy="475343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Refinamento Iterativo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3749018" y="5125871"/>
            <a:ext cx="4053817" cy="598454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Começar com um prompt simples e ajustá-lo progressivamente até alcançar o resultado ideal.</a:t>
            </a:r>
            <a:endParaRPr lang="en-US" sz="1200" dirty="0"/>
          </a:p>
        </p:txBody>
      </p:sp>
      <p:sp>
        <p:nvSpPr>
          <p:cNvPr id="25" name="Text 22"/>
          <p:cNvSpPr/>
          <p:nvPr/>
        </p:nvSpPr>
        <p:spPr>
          <a:xfrm>
            <a:off x="7802837" y="5125871"/>
            <a:ext cx="3627164" cy="783120"/>
          </a:xfrm>
          <a:prstGeom prst="rect">
            <a:avLst/>
          </a:prstGeom>
          <a:noFill/>
          <a:ln/>
        </p:spPr>
        <p:txBody>
          <a:bodyPr wrap="square" lIns="181356" tIns="113453" rIns="181356" bIns="113453" rtlCol="0" anchor="t">
            <a:spAutoFit/>
          </a:bodyPr>
          <a:lstStyle/>
          <a:p>
            <a:r>
              <a:rPr lang="en-US" sz="12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"Reescreva a resposta, mas torne o parágrafo 2 mais persuasivo e adicione dados estatísticos."</a:t>
            </a:r>
            <a:endParaRPr lang="en-US" sz="1200" dirty="0"/>
          </a:p>
        </p:txBody>
      </p:sp>
      <p:sp>
        <p:nvSpPr>
          <p:cNvPr id="26" name="Shape 23"/>
          <p:cNvSpPr/>
          <p:nvPr/>
        </p:nvSpPr>
        <p:spPr>
          <a:xfrm>
            <a:off x="0" y="6151668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24"/>
          <p:cNvSpPr/>
          <p:nvPr/>
        </p:nvSpPr>
        <p:spPr>
          <a:xfrm>
            <a:off x="3657600" y="6246919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Shape 25"/>
          <p:cNvSpPr/>
          <p:nvPr/>
        </p:nvSpPr>
        <p:spPr>
          <a:xfrm>
            <a:off x="0" y="6627919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9" name="Text 26"/>
          <p:cNvSpPr/>
          <p:nvPr/>
        </p:nvSpPr>
        <p:spPr>
          <a:xfrm>
            <a:off x="381000" y="6266312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0" name="Shape 27"/>
          <p:cNvSpPr/>
          <p:nvPr/>
        </p:nvSpPr>
        <p:spPr>
          <a:xfrm>
            <a:off x="11239501" y="6151669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94543"/>
            <a:ext cx="285751" cy="2857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54E3-B60D-434B-587D-67F2750D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7380BF0-5DA7-7A09-46C6-1C5C20C4B10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ADF44304-4048-5467-6899-56B14EE6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96E6D49F-B44D-612C-74DD-DF14EDDD9EBA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3" name="Shape 2">
            <a:extLst>
              <a:ext uri="{FF2B5EF4-FFF2-40B4-BE49-F238E27FC236}">
                <a16:creationId xmlns:a16="http://schemas.microsoft.com/office/drawing/2014/main" id="{A5B10171-DB1E-BA7F-8D01-E7C96CC30C58}"/>
              </a:ext>
            </a:extLst>
          </p:cNvPr>
          <p:cNvSpPr/>
          <p:nvPr/>
        </p:nvSpPr>
        <p:spPr>
          <a:xfrm>
            <a:off x="783024" y="1838325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4" name="Shape 2">
            <a:extLst>
              <a:ext uri="{FF2B5EF4-FFF2-40B4-BE49-F238E27FC236}">
                <a16:creationId xmlns:a16="http://schemas.microsoft.com/office/drawing/2014/main" id="{5A2F57FC-921C-B89D-9353-1B669BAD9177}"/>
              </a:ext>
            </a:extLst>
          </p:cNvPr>
          <p:cNvSpPr/>
          <p:nvPr/>
        </p:nvSpPr>
        <p:spPr>
          <a:xfrm>
            <a:off x="783024" y="2363841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5" name="Shape 2">
            <a:extLst>
              <a:ext uri="{FF2B5EF4-FFF2-40B4-BE49-F238E27FC236}">
                <a16:creationId xmlns:a16="http://schemas.microsoft.com/office/drawing/2014/main" id="{5ACC6B33-A0FD-459A-5B04-45FB0E9A84A1}"/>
              </a:ext>
            </a:extLst>
          </p:cNvPr>
          <p:cNvSpPr/>
          <p:nvPr/>
        </p:nvSpPr>
        <p:spPr>
          <a:xfrm>
            <a:off x="783024" y="2966437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6" name="Shape 2">
            <a:extLst>
              <a:ext uri="{FF2B5EF4-FFF2-40B4-BE49-F238E27FC236}">
                <a16:creationId xmlns:a16="http://schemas.microsoft.com/office/drawing/2014/main" id="{B75E41A1-242D-80A3-A7D2-842B19CE3790}"/>
              </a:ext>
            </a:extLst>
          </p:cNvPr>
          <p:cNvSpPr/>
          <p:nvPr/>
        </p:nvSpPr>
        <p:spPr>
          <a:xfrm>
            <a:off x="783024" y="3456916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29242E24-ED3D-ACC3-0297-DC940668E372}"/>
              </a:ext>
            </a:extLst>
          </p:cNvPr>
          <p:cNvSpPr/>
          <p:nvPr/>
        </p:nvSpPr>
        <p:spPr>
          <a:xfrm>
            <a:off x="783024" y="3961413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93FE99B9-796A-4FA2-DE2C-BB3A622507EF}"/>
              </a:ext>
            </a:extLst>
          </p:cNvPr>
          <p:cNvSpPr/>
          <p:nvPr/>
        </p:nvSpPr>
        <p:spPr>
          <a:xfrm>
            <a:off x="783024" y="4521961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7676DD6D-6ECA-1652-42D4-704F1D324852}"/>
              </a:ext>
            </a:extLst>
          </p:cNvPr>
          <p:cNvSpPr/>
          <p:nvPr/>
        </p:nvSpPr>
        <p:spPr>
          <a:xfrm>
            <a:off x="783024" y="5054489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A1755C66-B626-85AB-AD7C-132ABE967052}"/>
              </a:ext>
            </a:extLst>
          </p:cNvPr>
          <p:cNvSpPr/>
          <p:nvPr/>
        </p:nvSpPr>
        <p:spPr>
          <a:xfrm>
            <a:off x="762000" y="1284781"/>
            <a:ext cx="9412013" cy="32680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B5C40D1F-A115-DFD6-0C6B-1B5DCFDBF772}"/>
              </a:ext>
            </a:extLst>
          </p:cNvPr>
          <p:cNvSpPr/>
          <p:nvPr/>
        </p:nvSpPr>
        <p:spPr>
          <a:xfrm>
            <a:off x="762001" y="531169"/>
            <a:ext cx="4926029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Frases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úteis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comandos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5D37B944-932C-71DD-EEF1-60DCD7A3864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9621089B-EBD5-DFA3-AB4E-51F403B52539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33AEED27-1DAE-F2A0-AA80-B116CF645424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AB8E86D2-1C6F-37DB-EB42-03861A94C936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C4758D39-8552-4DC0-FC40-32FF40EF59B4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F6853657-C01A-DB26-1B47-52C338BCB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A11433F-DEEF-B6CE-0D42-5E86F58BDADD}"/>
              </a:ext>
            </a:extLst>
          </p:cNvPr>
          <p:cNvSpPr txBox="1"/>
          <p:nvPr/>
        </p:nvSpPr>
        <p:spPr>
          <a:xfrm>
            <a:off x="733974" y="1275256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Explique sobre [assunto] como se eu tivesse 5 anos de 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0FEAF6-E204-72F3-7B10-528550FFCD80}"/>
              </a:ext>
            </a:extLst>
          </p:cNvPr>
          <p:cNvSpPr txBox="1"/>
          <p:nvPr/>
        </p:nvSpPr>
        <p:spPr>
          <a:xfrm>
            <a:off x="762000" y="1813352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Quero uma analogia para [assunto]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14AFB3C-E1F4-F6E8-7ACA-EB7E84EE0968}"/>
              </a:ext>
            </a:extLst>
          </p:cNvPr>
          <p:cNvSpPr txBox="1"/>
          <p:nvPr/>
        </p:nvSpPr>
        <p:spPr>
          <a:xfrm>
            <a:off x="733974" y="2351448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Quais são os principais tópicos para entender melhor [assunto]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CABB7F-81D7-A316-7103-8CB4879ADDB4}"/>
              </a:ext>
            </a:extLst>
          </p:cNvPr>
          <p:cNvSpPr txBox="1"/>
          <p:nvPr/>
        </p:nvSpPr>
        <p:spPr>
          <a:xfrm>
            <a:off x="754995" y="2889544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Quero saber os prós e contras sobre [assunto]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318A36-DD2A-69C2-EEAF-3964E946DAF1}"/>
              </a:ext>
            </a:extLst>
          </p:cNvPr>
          <p:cNvSpPr txBox="1"/>
          <p:nvPr/>
        </p:nvSpPr>
        <p:spPr>
          <a:xfrm>
            <a:off x="740983" y="3427641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Crie um plano com as cinco principais áreas nas quais preciso focar para melhorar em [assunto]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C9F2C6-BAF2-4609-4EFE-32EEEF619C63}"/>
              </a:ext>
            </a:extLst>
          </p:cNvPr>
          <p:cNvSpPr txBox="1"/>
          <p:nvPr/>
        </p:nvSpPr>
        <p:spPr>
          <a:xfrm>
            <a:off x="740982" y="3965736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Transforme os pontos principais de [assunto] em uma história ou narrativa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2CCE28-7786-6569-926A-FBC560A2BBB1}"/>
              </a:ext>
            </a:extLst>
          </p:cNvPr>
          <p:cNvSpPr txBox="1"/>
          <p:nvPr/>
        </p:nvSpPr>
        <p:spPr>
          <a:xfrm>
            <a:off x="726972" y="4503832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Crie um teste para ver se eu entendi sobre [assunto]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D9F6353-74EB-23CF-F79D-392DE30EA02D}"/>
              </a:ext>
            </a:extLst>
          </p:cNvPr>
          <p:cNvSpPr txBox="1"/>
          <p:nvPr/>
        </p:nvSpPr>
        <p:spPr>
          <a:xfrm>
            <a:off x="740987" y="5041927"/>
            <a:ext cx="1038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Quero ajuda para aplicar o [assunto] a uma situação da vida real</a:t>
            </a:r>
          </a:p>
        </p:txBody>
      </p:sp>
    </p:spTree>
    <p:extLst>
      <p:ext uri="{BB962C8B-B14F-4D97-AF65-F5344CB8AC3E}">
        <p14:creationId xmlns:p14="http://schemas.microsoft.com/office/powerpoint/2010/main" val="1914347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A8389-FCA8-8858-B9BB-CC6EFB9C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AF383A2-1AC9-B313-A0A6-7DF53ED218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F43F2C08-85D3-D42C-0E48-8F0984741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19FA1533-06DE-03A4-A95C-FC9C3BB5F5D6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2" name="Shape 2">
            <a:extLst>
              <a:ext uri="{FF2B5EF4-FFF2-40B4-BE49-F238E27FC236}">
                <a16:creationId xmlns:a16="http://schemas.microsoft.com/office/drawing/2014/main" id="{6553869B-FFE8-C502-5A80-504BA663A2C0}"/>
              </a:ext>
            </a:extLst>
          </p:cNvPr>
          <p:cNvSpPr/>
          <p:nvPr/>
        </p:nvSpPr>
        <p:spPr>
          <a:xfrm>
            <a:off x="762000" y="1494641"/>
            <a:ext cx="9671154" cy="4441462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D050E06C-195D-3E30-BC41-F42BA9A6666E}"/>
              </a:ext>
            </a:extLst>
          </p:cNvPr>
          <p:cNvSpPr/>
          <p:nvPr/>
        </p:nvSpPr>
        <p:spPr>
          <a:xfrm>
            <a:off x="762001" y="531169"/>
            <a:ext cx="4833054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Dica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Extra: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MEGA Prompt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FD3FFF05-157F-0B92-08BD-0B627908457F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9714AEB9-D9EC-F6AE-B64D-C71A0B1AFBB7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8608516-074B-280D-88B8-6B719ABCD551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05F2AB1F-4805-F951-0DF7-E5BB46BCE7C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99501A11-2E06-8091-AFF9-602A550DE043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A48C9549-E4CA-B5FF-EAA5-F7F35B7A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9B36DC7-8E69-ED9A-B05F-F4790029DC69}"/>
              </a:ext>
            </a:extLst>
          </p:cNvPr>
          <p:cNvSpPr txBox="1"/>
          <p:nvPr/>
        </p:nvSpPr>
        <p:spPr>
          <a:xfrm>
            <a:off x="747008" y="1054167"/>
            <a:ext cx="103842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Quando precisar de algo mais robusto...</a:t>
            </a:r>
            <a:r>
              <a:rPr lang="pt-BR" sz="1600" dirty="0"/>
              <a:t> </a:t>
            </a:r>
          </a:p>
          <a:p>
            <a:endParaRPr lang="pt-BR" sz="1600" dirty="0"/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IDENTIDADE 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Você é [NOME], um [PROFISSÃO] com [X] anos de experiência em [ÁREA]. Sua especialidade é [ESPECIALIDADE]. Seu estilo de comunicação é [CARACTERÍSTICAS]. </a:t>
            </a:r>
            <a:endParaRPr lang="pt-BR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MISSÃO</a:t>
            </a: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Seu objetivo principal é [OBJETIVO]. Você está ajudando [TIPO DE PESSOA] que [SITUAÇÃO]. </a:t>
            </a:r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CONHECIMENTO 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Você tem expertise em: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[ÁREA 1]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[ÁREA 2]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[ÁREA 3] </a:t>
            </a:r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REGRAS DE COMPORTAMENTO SEMPRE: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[COMPORTAMENTO 1]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[COMPORTAMENTO 2]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[COMPORTAMENTO 3]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NUNCA: - [COMPORTAMENTO 4] e [COMPORTAMENTO 5] </a:t>
            </a:r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FORMATO PADRÃO DE RESPOSTA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[ESTRUTURA QUE QUER NAS RESPOSTAS] </a:t>
            </a:r>
          </a:p>
          <a:p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EXEMPLOS DE INTERAÇÃO IDEAL</a:t>
            </a:r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Usuário: [EXEMPLO DE PERGUNTA] </a:t>
            </a:r>
          </a:p>
          <a:p>
            <a:r>
              <a:rPr lang="pt-B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Você: [EXEMPLO DE RESPOSTA IDEAL]</a:t>
            </a:r>
            <a:endParaRPr lang="pt-BR" sz="1400" dirty="0">
              <a:latin typeface="Courier New" panose="02070309020205020404" pitchFamily="49" charset="0"/>
              <a:ea typeface="Noto Sans" panose="020B0502040504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92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EF87-7985-882E-A25D-3580FBAB9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60390AA-2D52-8E72-1F2D-25EE12A0FBB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7F0162A2-EA3B-2C5A-DD51-E55D326BD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B877AC79-C2AE-06A8-52ED-C98286AA518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CFD8AB53-ED2A-1003-8646-6396301CE0C6}"/>
              </a:ext>
            </a:extLst>
          </p:cNvPr>
          <p:cNvSpPr/>
          <p:nvPr/>
        </p:nvSpPr>
        <p:spPr>
          <a:xfrm>
            <a:off x="762001" y="531169"/>
            <a:ext cx="3385542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 IAs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Alucinam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?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D211FC7C-0C81-8692-A472-1B8D2DDCBC0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CEFA2C06-6316-59DD-2BAE-2C3AE18F40EF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8CDC5F29-24A1-A94D-F39B-B24BF7FC897B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D02B48C-E60C-7400-E9F7-E8D080CB11F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B937327-4AA2-36F9-2F39-E4D83901C5F7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CFD34B86-BDE6-4EE7-4604-22EED188A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C44C8E-3767-0F55-3DB1-13F96024A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67" y="1038586"/>
            <a:ext cx="8792802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74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FCC2E-5B4C-3216-5DF8-C6E8912A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F222B9D-8167-1483-43EA-A4AA8F83E73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9FCF28E1-40E7-B937-4269-B6C297E0C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2799AA3-FAA3-133C-6565-1908D885C06F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BD6B6621-2004-2200-436F-88EEBE6744D6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99E44E2-E3A0-D38A-CD7A-354C1F8B516E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1FA68806-C8AD-B0B6-FF50-653AD2330252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EE5F45E-5BBF-4F11-2E48-60514B2B1DB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21AAE9FE-A03B-6AA2-EFEC-A18F5F2FC376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FFCCA33B-5421-D653-14A7-02BBFAE2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02BC9E-00CC-5F5A-0008-4C2A0CCFA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" y="25884"/>
            <a:ext cx="9307693" cy="52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3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B041-7E4E-04BE-213E-43B1216E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6C349AD-61D4-217C-8DB7-6A8033D9458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D9FAD6B3-3752-B83C-D7C5-B906B08C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75D78EE-F766-4AEB-3F62-DD7F66C5ABE6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B733D28D-6E0B-8E00-7329-E7064834758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416076DB-DC72-EB95-22A1-4FCC9CA561E7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229B5922-A901-B0E8-1EDE-ED6710D7D9E3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CE9A86A6-72B7-07D2-60A5-4996FE1904C0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4809EEF5-42BA-9709-D6E0-9A8B549831A6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B020864-D77A-4E3E-05E9-14570E72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3660E7-19D5-A158-F96B-7A9D7C7C3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97817"/>
            <a:ext cx="10165916" cy="48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4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1A55-B593-0555-A50A-3DBF657E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C01A92A-7DB8-60E7-D5E2-28A77C6DA0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C07B4D09-5214-E3C9-64B7-95734110D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9F46921E-8034-94A4-E9F2-0350416C629C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D5ECC2F3-747B-5DB3-2725-650D24A30E2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44F84F8-6331-4C98-18FD-738357EFF9B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50F97119-FB0D-08D9-87FB-73E589B0065E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858962C7-69F5-97F9-0DE4-33BF9D13769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2246E638-252E-EE5C-599B-96CFA6C4A091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63293A63-6BC9-A56C-ECF8-BDAFC4FD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C74B31-995A-2270-10D4-9B25D96D6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88" y="598118"/>
            <a:ext cx="7899816" cy="41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0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F9D4-3DCA-7688-29BF-F5338E46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51E0D7F-368F-BF02-9728-84160EDA904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13306E5-96C0-F517-1D94-88544ABB5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F02E9D8-E4D5-C099-A523-5E1121C55D98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0A4097CC-CA1B-0225-473E-EB8942132FF6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D3336815-0A36-C2C3-6497-B4AF31E4F18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7BDE802-A71F-F2E4-62FE-2E3EDD06451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15EFB22D-4F9B-79B4-C68C-5DD4DBD6F074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3DB8F769-D14E-5D2F-311B-05865D7EE37E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34C2955B-D8F3-CEF3-1268-DBE36799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420C1B-6DFA-1F8E-4C9A-5361986FE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23075"/>
          <a:stretch>
            <a:fillRect/>
          </a:stretch>
        </p:blipFill>
        <p:spPr>
          <a:xfrm>
            <a:off x="2660908" y="419725"/>
            <a:ext cx="7039099" cy="55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0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531169"/>
            <a:ext cx="3371116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Objetivos da Aula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1809751" y="1809751"/>
            <a:ext cx="1143000" cy="1143000"/>
          </a:xfrm>
          <a:prstGeom prst="ellipse">
            <a:avLst/>
          </a:prstGeom>
          <a:solidFill>
            <a:srgbClr val="FF8C5A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5" y="2143125"/>
            <a:ext cx="476251" cy="4762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3923" y="3152049"/>
            <a:ext cx="3534621" cy="5080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Compreender o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conceito</a:t>
            </a:r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o </a:t>
            </a:r>
          </a:p>
          <a:p>
            <a:pPr algn="ctr"/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histórico da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Inteligência</a:t>
            </a:r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Artificial</a:t>
            </a:r>
            <a:endParaRPr lang="en-US" sz="1651" dirty="0"/>
          </a:p>
        </p:txBody>
      </p:sp>
      <p:sp>
        <p:nvSpPr>
          <p:cNvPr id="7" name="Shape 3"/>
          <p:cNvSpPr/>
          <p:nvPr/>
        </p:nvSpPr>
        <p:spPr>
          <a:xfrm>
            <a:off x="5524500" y="1809751"/>
            <a:ext cx="1143000" cy="1143000"/>
          </a:xfrm>
          <a:prstGeom prst="ellipse">
            <a:avLst/>
          </a:prstGeom>
          <a:solidFill>
            <a:srgbClr val="FF8C5A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5" y="2143125"/>
            <a:ext cx="476251" cy="47625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476751" y="3152049"/>
            <a:ext cx="3238500" cy="10161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Apresentar as ferramentas disponíveis para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elevar</a:t>
            </a:r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performance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gestão</a:t>
            </a:r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pública</a:t>
            </a:r>
            <a:endParaRPr lang="en-US" sz="1651" dirty="0"/>
          </a:p>
        </p:txBody>
      </p:sp>
      <p:sp>
        <p:nvSpPr>
          <p:cNvPr id="10" name="Shape 5"/>
          <p:cNvSpPr/>
          <p:nvPr/>
        </p:nvSpPr>
        <p:spPr>
          <a:xfrm>
            <a:off x="9239251" y="1809751"/>
            <a:ext cx="1143000" cy="1143000"/>
          </a:xfrm>
          <a:prstGeom prst="ellipse">
            <a:avLst/>
          </a:prstGeom>
          <a:solidFill>
            <a:srgbClr val="FF8C5A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625" y="2143125"/>
            <a:ext cx="476251" cy="47625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191501" y="3152049"/>
            <a:ext cx="3238500" cy="7621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Compreender as limitações e os desafios da IA para o setor público</a:t>
            </a:r>
            <a:endParaRPr lang="en-US" sz="1651" dirty="0"/>
          </a:p>
        </p:txBody>
      </p:sp>
      <p:sp>
        <p:nvSpPr>
          <p:cNvPr id="13" name="Shape 7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4" name="Shape 8"/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5" name="Shape 9"/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6" name="Text 10"/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17" name="Shape 11"/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98C73-D747-23E4-EA45-8A8B0B2B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8F67AC7-622A-C38A-4C35-97F4BCA6AC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F2872CC-97D8-DB5F-1EB2-E20C6254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6883393-C723-B652-9705-7A682236A2A0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2" name="Shape 2">
            <a:extLst>
              <a:ext uri="{FF2B5EF4-FFF2-40B4-BE49-F238E27FC236}">
                <a16:creationId xmlns:a16="http://schemas.microsoft.com/office/drawing/2014/main" id="{3F6A8891-0A11-2E70-3F77-1A030867D445}"/>
              </a:ext>
            </a:extLst>
          </p:cNvPr>
          <p:cNvSpPr/>
          <p:nvPr/>
        </p:nvSpPr>
        <p:spPr>
          <a:xfrm>
            <a:off x="762000" y="1284781"/>
            <a:ext cx="9671154" cy="3774197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20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F47EDA78-7BB6-5A48-8557-47E2117FD3B5}"/>
              </a:ext>
            </a:extLst>
          </p:cNvPr>
          <p:cNvSpPr/>
          <p:nvPr/>
        </p:nvSpPr>
        <p:spPr>
          <a:xfrm>
            <a:off x="762001" y="531169"/>
            <a:ext cx="8883842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Dicas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evitar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Erros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Alucinações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IA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A552F7F2-B295-9079-F80F-59590D7641DE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393D86A-1168-DC43-371F-5074820BD1E3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E6DDAFB0-7E49-93FA-55AC-BE734E9A5AEA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EBF353DB-2564-69AC-5A97-078BC65FEC93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A9185FC7-5F8E-692C-9C63-D33EFD729C3F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E64E9F48-A339-640B-8416-99E90232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63B5C3-5C93-AE7D-5D9B-635E746707C4}"/>
              </a:ext>
            </a:extLst>
          </p:cNvPr>
          <p:cNvSpPr txBox="1"/>
          <p:nvPr/>
        </p:nvSpPr>
        <p:spPr>
          <a:xfrm>
            <a:off x="762000" y="1524003"/>
            <a:ext cx="103842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Escreva prompts completos, com clareza, contexto e precisão.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Restrinja ou defina as fontes de pesquisa. 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Crie um assistente de IA treinado com fontes confiáveis ou use o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NotebookLM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ou semelhantes.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Use outras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IAs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verificar erros da resposta fornecida.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Refine por meio de uma conversa.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Confira as fontes utilizadas na resposta.</a:t>
            </a:r>
          </a:p>
          <a:p>
            <a:pPr marL="342900" indent="-342900">
              <a:buAutoNum type="arabicPeriod"/>
            </a:pP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Sempre leia com atenção a resposta final e desconfie de dados retirados da web.</a:t>
            </a:r>
          </a:p>
        </p:txBody>
      </p:sp>
    </p:spTree>
    <p:extLst>
      <p:ext uri="{BB962C8B-B14F-4D97-AF65-F5344CB8AC3E}">
        <p14:creationId xmlns:p14="http://schemas.microsoft.com/office/powerpoint/2010/main" val="49170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35EDD-B88F-AD64-1B75-CB67E5E7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A0D979C-D2DC-A50D-696F-122017515ED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AF276ED-DA9C-FA25-F983-CF741AC6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A9174D9-5E04-E011-A89E-90ACFDAFC25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2C249C1E-D717-AF58-27DF-2E037738ED82}"/>
              </a:ext>
            </a:extLst>
          </p:cNvPr>
          <p:cNvSpPr/>
          <p:nvPr/>
        </p:nvSpPr>
        <p:spPr>
          <a:xfrm>
            <a:off x="3445241" y="2355503"/>
            <a:ext cx="5129134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QUIZZ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7988603-3A99-4BE8-6091-78FF4BA62D1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4DD4D939-11B5-0EED-E489-BA850A90DAD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D3AA6321-CDCD-5DA3-A464-7C5FC867F292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7E25B4AD-0CE3-D261-BDB9-0073DA319784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3C4692C7-04CD-67DF-8AC4-5741ACE474AC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F8AB9939-2853-5463-DEAB-877EB56C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8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A2B7-EB64-BDEC-546F-A35465102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1D0FBDD-CDC0-4694-6659-267251B65E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4C7948D-2B3B-1788-B1D4-2C9E6B180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21702E3-FCC1-793E-DBD4-77566C24A446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EF080CA-7A81-A59C-E2C3-90410EC3E814}"/>
              </a:ext>
            </a:extLst>
          </p:cNvPr>
          <p:cNvSpPr/>
          <p:nvPr/>
        </p:nvSpPr>
        <p:spPr>
          <a:xfrm>
            <a:off x="2728210" y="824459"/>
            <a:ext cx="5651292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94AF1528-B3C1-DE7D-2B67-FE039D722AD3}"/>
              </a:ext>
            </a:extLst>
          </p:cNvPr>
          <p:cNvSpPr/>
          <p:nvPr/>
        </p:nvSpPr>
        <p:spPr>
          <a:xfrm>
            <a:off x="2995537" y="899305"/>
            <a:ext cx="5129134" cy="1785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1:</a:t>
            </a:r>
          </a:p>
          <a:p>
            <a:endParaRPr lang="en-US" sz="2800" b="1" dirty="0">
              <a:solidFill>
                <a:schemeClr val="bg2">
                  <a:lumMod val="90000"/>
                </a:schemeClr>
              </a:solidFill>
              <a:latin typeface="Noto Sans" pitchFamily="34" charset="0"/>
              <a:ea typeface="Noto Sans" pitchFamily="34" charset="-122"/>
              <a:cs typeface="Noto Sans" pitchFamily="34" charset="-120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Você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é um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especialista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TI. Como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resolvo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bug no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servidor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banco de dados?”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4EF53364-9064-5B5B-4B9D-0040860D892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160EEB6F-0A08-07D5-ADAA-57FF25CC30C5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B184D854-7BC3-4306-51A0-57C10651CB3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C82653B0-F76C-64D4-309B-D74FB3E21CCE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06EFBC14-2F5A-7880-0E40-E6184CE52B84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10AC69C-D4A9-04B3-5206-B1B992C39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4EC22BE-38B3-D212-DE8F-24996196A457}"/>
              </a:ext>
            </a:extLst>
          </p:cNvPr>
          <p:cNvSpPr/>
          <p:nvPr/>
        </p:nvSpPr>
        <p:spPr>
          <a:xfrm>
            <a:off x="2745700" y="3330311"/>
            <a:ext cx="6700600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13B0154B-6FE3-2E42-A0AA-0698506A9E5B}"/>
              </a:ext>
            </a:extLst>
          </p:cNvPr>
          <p:cNvSpPr/>
          <p:nvPr/>
        </p:nvSpPr>
        <p:spPr>
          <a:xfrm>
            <a:off x="3013027" y="3312824"/>
            <a:ext cx="6081490" cy="196977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2: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Preciso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resolver um bug no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servidor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banco de dados.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Raciocine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sobre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falhas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Me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3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diagnósticos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mais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prováveis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distribua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confiança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porcentagens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somem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100% para me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ajudar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priorizar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testar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primeiro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21172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644E5-8B26-0D54-914F-FC5FB75C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908ACA7-DE23-5C45-74D8-7ED300E3016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777C6C77-F088-619A-FF21-8FC77F10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3F46357-2BD8-6563-E97B-1C000F05948A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4A0CD92-BEA5-F698-BE84-6C27DADE41A7}"/>
              </a:ext>
            </a:extLst>
          </p:cNvPr>
          <p:cNvSpPr/>
          <p:nvPr/>
        </p:nvSpPr>
        <p:spPr>
          <a:xfrm>
            <a:off x="2728210" y="824459"/>
            <a:ext cx="5651292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B0A9790E-DEE3-DC70-F999-B95CDDEAB4A7}"/>
              </a:ext>
            </a:extLst>
          </p:cNvPr>
          <p:cNvSpPr/>
          <p:nvPr/>
        </p:nvSpPr>
        <p:spPr>
          <a:xfrm>
            <a:off x="2995537" y="899305"/>
            <a:ext cx="5129134" cy="1785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1:</a:t>
            </a:r>
          </a:p>
          <a:p>
            <a:endParaRPr lang="en-US" sz="2800" b="1" dirty="0">
              <a:solidFill>
                <a:schemeClr val="bg2">
                  <a:lumMod val="90000"/>
                </a:schemeClr>
              </a:solidFill>
              <a:latin typeface="Noto Sans" pitchFamily="34" charset="0"/>
              <a:ea typeface="Noto Sans" pitchFamily="34" charset="-122"/>
              <a:cs typeface="Noto Sans" pitchFamily="34" charset="-120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Você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é um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especialista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TI. Como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resolvo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bug no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servidor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banco de dados?”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C9273980-CBAA-BCB7-C0B9-15F8A1BFCA72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07724442-60A1-5120-027F-E81FCB9BB0CD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B17AAB8A-ACDA-9B85-FD4B-D600130351C4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2408853-72C0-9BDD-62E5-2001DDC754E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06797A50-EE95-51AC-FCE7-074BEF12A308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B422AC1F-42E9-CA70-F766-BDDECCA36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6DCEE98-5646-7171-919D-D3532A78F785}"/>
              </a:ext>
            </a:extLst>
          </p:cNvPr>
          <p:cNvSpPr/>
          <p:nvPr/>
        </p:nvSpPr>
        <p:spPr>
          <a:xfrm>
            <a:off x="2745700" y="3330311"/>
            <a:ext cx="6700600" cy="19487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436BD8C0-D68A-1315-F344-80ECA7F0E4D9}"/>
              </a:ext>
            </a:extLst>
          </p:cNvPr>
          <p:cNvSpPr/>
          <p:nvPr/>
        </p:nvSpPr>
        <p:spPr>
          <a:xfrm>
            <a:off x="3013027" y="3312824"/>
            <a:ext cx="6081490" cy="196977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2: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Preciso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resolver um bug no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servidor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banco de dados.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Raciocine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sobre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falhas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Me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3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diagnósticos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mais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prováveis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distribua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confiança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porcentagens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somem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100% para me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ajudar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priorizar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testar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primeiro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24596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8974C-0061-8BCE-1C24-5764B09BB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76D448F-0E10-BF23-8346-9C877F102B9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1713B815-649E-E7CC-B8DB-942D7CC95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947F22F-2014-AB93-7839-9271BD8018A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0593601-BC9E-B8EF-F6E0-2B1220B78085}"/>
              </a:ext>
            </a:extLst>
          </p:cNvPr>
          <p:cNvSpPr/>
          <p:nvPr/>
        </p:nvSpPr>
        <p:spPr>
          <a:xfrm>
            <a:off x="2728210" y="824459"/>
            <a:ext cx="5651292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D1BBDE13-5867-C098-D4A7-540694F69709}"/>
              </a:ext>
            </a:extLst>
          </p:cNvPr>
          <p:cNvSpPr/>
          <p:nvPr/>
        </p:nvSpPr>
        <p:spPr>
          <a:xfrm>
            <a:off x="2995537" y="960861"/>
            <a:ext cx="5129134" cy="16619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1: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“Aja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um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analista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financeiro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senior. Analise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dados de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vendas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último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trimestre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me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causa principal da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queda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faturamento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2D03CB26-8B4F-F687-0FF7-DB7DED310C4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7B0F2F60-F5E8-B947-F787-62AC436C2103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50345F6-BF8E-2DC1-858B-6035F86F4EF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B5A779D-172D-0A45-3D0F-1DC33831D5E6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DCDC2B4C-B71B-D298-EB3B-DC74C9CF38C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C23E382A-FC64-A23D-2BEC-B38FFC06F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A156FA9-305C-454C-4A4C-DF1B42D263A1}"/>
              </a:ext>
            </a:extLst>
          </p:cNvPr>
          <p:cNvSpPr/>
          <p:nvPr/>
        </p:nvSpPr>
        <p:spPr>
          <a:xfrm>
            <a:off x="2745700" y="3330311"/>
            <a:ext cx="6700600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F30AF86-CD9C-A956-5565-24FD7F985E8C}"/>
              </a:ext>
            </a:extLst>
          </p:cNvPr>
          <p:cNvSpPr/>
          <p:nvPr/>
        </p:nvSpPr>
        <p:spPr>
          <a:xfrm>
            <a:off x="3013026" y="3312825"/>
            <a:ext cx="6433273" cy="196977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2: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“Analise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dados de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vendas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último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trimestre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Raciocine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identificar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causou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queda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Levante 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hipóteses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incluindo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opção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‘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nenhuma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anteriores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’ 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distribua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probabilidade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cada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causa de forma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somar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100%.”</a:t>
            </a:r>
          </a:p>
        </p:txBody>
      </p:sp>
    </p:spTree>
    <p:extLst>
      <p:ext uri="{BB962C8B-B14F-4D97-AF65-F5344CB8AC3E}">
        <p14:creationId xmlns:p14="http://schemas.microsoft.com/office/powerpoint/2010/main" val="1815842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2F4C-82F2-B1D2-FD22-96848E532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B19204A-A42A-23A1-55A3-F9ED8D76D7E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217D295C-AD05-67AE-6369-75AEF4DB7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6A4D00F-9884-C802-F4DB-AFCC6CB6BD1C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72BED95B-96C8-FB2D-AAEF-78C5918CC77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8471E9A-6A90-9EA4-C5F3-D7E2F09B140B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0C9EF01-3162-224B-5D6C-DBFF78F6F490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47652ABA-40EF-A4CE-0106-16C0FC0C848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0BDF4D09-0243-4324-51CB-4529E0BC6F9A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D21666AA-6522-5F3B-750F-807085396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743DB0B-173D-4588-2137-CDBB9C3897D7}"/>
              </a:ext>
            </a:extLst>
          </p:cNvPr>
          <p:cNvSpPr/>
          <p:nvPr/>
        </p:nvSpPr>
        <p:spPr>
          <a:xfrm>
            <a:off x="2612037" y="1276659"/>
            <a:ext cx="6700600" cy="19487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DD764252-6016-E5B9-5292-7015C95F5F86}"/>
              </a:ext>
            </a:extLst>
          </p:cNvPr>
          <p:cNvSpPr/>
          <p:nvPr/>
        </p:nvSpPr>
        <p:spPr>
          <a:xfrm>
            <a:off x="2879363" y="1259173"/>
            <a:ext cx="6433273" cy="196977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2: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“Analise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dados de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vendas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último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trimestre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Raciocine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identificar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causou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queda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Levante 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hipóteses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incluindo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opção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‘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nenhuma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anteriores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’ 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distribua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probabilidade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cada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causa de forma 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somar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100%.”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D593F7-D4B0-3011-FD14-A72527A75648}"/>
              </a:ext>
            </a:extLst>
          </p:cNvPr>
          <p:cNvSpPr txBox="1"/>
          <p:nvPr/>
        </p:nvSpPr>
        <p:spPr>
          <a:xfrm>
            <a:off x="1948721" y="4107305"/>
            <a:ext cx="795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Papel inventado não ajuda e pode gerar viés e pedir apenas “a causa principal” faz o modelo dar um palpite cego com falso excesso de confiança. A IA escolhe um caminho desconsiderando outras possibilidades.</a:t>
            </a:r>
          </a:p>
        </p:txBody>
      </p:sp>
    </p:spTree>
    <p:extLst>
      <p:ext uri="{BB962C8B-B14F-4D97-AF65-F5344CB8AC3E}">
        <p14:creationId xmlns:p14="http://schemas.microsoft.com/office/powerpoint/2010/main" val="3745309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5F262-0CBE-1CA0-881E-5D118AF1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F55BF3A-8864-8E20-964F-29592258662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257D7FB-04E1-D0ED-59A1-FB0516FB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45705F3-0860-BAAD-0C02-3668E791C373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C12F2C3-74AC-661B-AE70-BCA6F8C5B837}"/>
              </a:ext>
            </a:extLst>
          </p:cNvPr>
          <p:cNvSpPr/>
          <p:nvPr/>
        </p:nvSpPr>
        <p:spPr>
          <a:xfrm>
            <a:off x="2728210" y="824459"/>
            <a:ext cx="5651292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41E5DCF6-8555-C241-81A9-E3654150AB51}"/>
              </a:ext>
            </a:extLst>
          </p:cNvPr>
          <p:cNvSpPr/>
          <p:nvPr/>
        </p:nvSpPr>
        <p:spPr>
          <a:xfrm>
            <a:off x="2995537" y="960861"/>
            <a:ext cx="5129134" cy="16619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1: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Nós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sempre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pedimos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checar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dados de custos duas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vezes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nosso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procedimento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padrão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revise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raciocínio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cuidado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D91DB1D7-5636-17FD-5312-1A26F02F598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8A81CBE3-1FF5-44EF-DE2D-30A3034744CF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FA5B52A-3DE2-826D-4426-0F83855EA894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7B2F053-16DB-A863-1C83-A6AEB47F016B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B61331A6-C429-8F4A-C1FE-0C11F2DA3756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25F2C9E3-1EF2-9161-076E-ADAD48030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E9F1D2C-5893-C511-FA6B-56A26F65A5A1}"/>
              </a:ext>
            </a:extLst>
          </p:cNvPr>
          <p:cNvSpPr/>
          <p:nvPr/>
        </p:nvSpPr>
        <p:spPr>
          <a:xfrm>
            <a:off x="2745700" y="3330311"/>
            <a:ext cx="6700600" cy="1948721"/>
          </a:xfrm>
          <a:prstGeom prst="roundRect">
            <a:avLst/>
          </a:prstGeom>
          <a:solidFill>
            <a:srgbClr val="0A1E3D"/>
          </a:solidFill>
          <a:ln>
            <a:solidFill>
              <a:srgbClr val="0A1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84A34C3B-E3D0-E530-C8CD-9B33383FFEC4}"/>
              </a:ext>
            </a:extLst>
          </p:cNvPr>
          <p:cNvSpPr/>
          <p:nvPr/>
        </p:nvSpPr>
        <p:spPr>
          <a:xfrm>
            <a:off x="3013027" y="3620601"/>
            <a:ext cx="6081490" cy="135421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2: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análise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faz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sentido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Você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errou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parte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custos. Por favor,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pense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novo 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conserte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3115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D0013-64E2-DFF2-BF1E-72A707014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1EB19A9-4B68-9069-16A9-82B2E2703C7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3390B861-181C-57AD-62CE-076476CA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B8F58C1C-0BBD-9EC9-9BE3-7AEBA0FE5F7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A604BFC-ED61-CEEA-0442-4598619DC858}"/>
              </a:ext>
            </a:extLst>
          </p:cNvPr>
          <p:cNvSpPr/>
          <p:nvPr/>
        </p:nvSpPr>
        <p:spPr>
          <a:xfrm>
            <a:off x="2728210" y="824459"/>
            <a:ext cx="5651292" cy="19487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B34B3D28-31AD-27D2-8960-D84414C953A8}"/>
              </a:ext>
            </a:extLst>
          </p:cNvPr>
          <p:cNvSpPr/>
          <p:nvPr/>
        </p:nvSpPr>
        <p:spPr>
          <a:xfrm>
            <a:off x="2995537" y="960861"/>
            <a:ext cx="5129134" cy="16619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PROMPT 1:</a:t>
            </a:r>
          </a:p>
          <a:p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“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Nós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sempre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pedimos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checar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dados de custos duas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vezes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nosso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procedimento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padrão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então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revise o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seu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raciocínio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</a:t>
            </a:r>
            <a:r>
              <a:rPr lang="en-US" sz="2000" dirty="0" err="1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cuidado</a:t>
            </a:r>
            <a:r>
              <a:rPr lang="en-US" sz="2000" dirty="0">
                <a:solidFill>
                  <a:schemeClr val="bg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.”</a:t>
            </a: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3A130388-24DE-0069-07ED-2BB737249001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00AE5570-392B-4B01-FC54-84AC08C21D91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EB7DBFB6-A59D-F292-EBBF-37058CCE3D05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8A5693F-8C17-DA26-6AB3-21B0F75D2C0A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AB9C113C-F0DB-C4AE-3280-A7B4019EEB8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A8C201B2-A865-90DC-D803-1CD80F2B7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7DF11C-C812-A595-06CD-73942CF28196}"/>
              </a:ext>
            </a:extLst>
          </p:cNvPr>
          <p:cNvSpPr txBox="1"/>
          <p:nvPr/>
        </p:nvSpPr>
        <p:spPr>
          <a:xfrm>
            <a:off x="1948721" y="4107305"/>
            <a:ext cx="795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modelo teme que você irá escolher outra IA, abandona a hipótese levantada, concorda com a sua resposta e busca uma resposta que posso te agradar, mesmo que equivocada.</a:t>
            </a:r>
          </a:p>
        </p:txBody>
      </p:sp>
    </p:spTree>
    <p:extLst>
      <p:ext uri="{BB962C8B-B14F-4D97-AF65-F5344CB8AC3E}">
        <p14:creationId xmlns:p14="http://schemas.microsoft.com/office/powerpoint/2010/main" val="185011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E8FFE-76A0-8B6F-3484-E8EE92D3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B5DB5F5-07B2-2554-E0C7-EA7F15C0066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7BDEE240-0E30-B0E4-38BA-FF5A7532D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84A89A8-59F6-88A6-C8B3-C9114CE48C6A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BE4C0122-F448-6A02-E098-3BC2DF961BDA}"/>
              </a:ext>
            </a:extLst>
          </p:cNvPr>
          <p:cNvSpPr/>
          <p:nvPr/>
        </p:nvSpPr>
        <p:spPr>
          <a:xfrm>
            <a:off x="3445241" y="2124671"/>
            <a:ext cx="5129134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FERRAMENTAS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EXEMPLOS PRÁTICOS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0C35649B-9376-9BF3-ABC6-C3EF9327AA7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66C8FFC-7DBC-14A2-7A34-2A473854FF84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71ED6DB-5464-B63D-7087-59002A95EBA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25613C4-274E-7E87-F41C-98FAB43C37AB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4BF14CB6-BAA4-F2FA-BF8D-DDECE509238A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EBF3F06-760A-50C5-3521-C1D4E6A5E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7134-3C32-DA6A-9A96-EEAED80B6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2">
            <a:extLst>
              <a:ext uri="{FF2B5EF4-FFF2-40B4-BE49-F238E27FC236}">
                <a16:creationId xmlns:a16="http://schemas.microsoft.com/office/drawing/2014/main" id="{EEE4F24F-5309-3A53-2F9B-02BB3F34F40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C972F8D2-D36A-1AAE-4E4F-6B3B511CEFA0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F139AC40-B574-5D1D-93D0-60E75DADFE6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F586B3DE-E10F-9AF9-D982-7CDBBFE18C4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9B2FF236-DEA7-699C-D38F-FA134E6ACC6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365B63CB-B6C4-AACB-60F9-AB4BBAEA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D2B49F72-3AFB-422E-916E-19DB273117A6}"/>
              </a:ext>
            </a:extLst>
          </p:cNvPr>
          <p:cNvSpPr/>
          <p:nvPr/>
        </p:nvSpPr>
        <p:spPr>
          <a:xfrm>
            <a:off x="152473" y="399658"/>
            <a:ext cx="339195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Personalizando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sua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IA</a:t>
            </a:r>
            <a:endParaRPr lang="en-US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EEE760-1F5A-1305-A88A-1CDF9F00E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182"/>
            <a:ext cx="7154273" cy="622069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BE7BD9-972A-6F32-5A4D-4C59D5F9FF04}"/>
              </a:ext>
            </a:extLst>
          </p:cNvPr>
          <p:cNvSpPr txBox="1"/>
          <p:nvPr/>
        </p:nvSpPr>
        <p:spPr>
          <a:xfrm>
            <a:off x="381000" y="1245241"/>
            <a:ext cx="3050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/>
              <a:t>“em TODAS as suas respostas, você NUNCA deve concordar automaticamente com o que eu digo ou com o que está escrito no texto. Em vez disso, faça uma analise de forma independente, critique quando necessário, apresente contra-argumentos fundamentados e mantenha uma postura neutra ou até discordante se a lógica assim exigir. Seja direto e honesto e sempre questione minhas decisões quando houver fragilidades.”</a:t>
            </a:r>
          </a:p>
        </p:txBody>
      </p:sp>
    </p:spTree>
    <p:extLst>
      <p:ext uri="{BB962C8B-B14F-4D97-AF65-F5344CB8AC3E}">
        <p14:creationId xmlns:p14="http://schemas.microsoft.com/office/powerpoint/2010/main" val="191796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55BA-7CDD-A968-89C2-74DFE5798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6B99AC5-86E8-51D5-35E2-72E93D92AB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B27BE2D0-7467-9231-CDD3-7BE1D89E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8FD65314-9932-629D-D163-8EABFCA09CA2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E83F13C3-0D6C-BCA7-EF59-8E53F4120240}"/>
              </a:ext>
            </a:extLst>
          </p:cNvPr>
          <p:cNvSpPr/>
          <p:nvPr/>
        </p:nvSpPr>
        <p:spPr>
          <a:xfrm>
            <a:off x="762001" y="531169"/>
            <a:ext cx="6410409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Conceito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Inteligência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Artificial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118280D2-627C-E454-9C93-C6FE60D1159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4B0B1747-6B20-A8BA-E9D7-A993C6D56B1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D4F2514B-489B-DCAD-87BA-F4A601BC601F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C7F6E86C-5C35-6BA5-00EE-236E3807A48C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C98FEC63-0FD0-B83D-2957-7E3853250542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2E6D345E-96AA-CEFC-82DC-585DCAE4B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ED22B4F-D0F1-B7A3-2518-8FCD053032E3}"/>
              </a:ext>
            </a:extLst>
          </p:cNvPr>
          <p:cNvSpPr txBox="1"/>
          <p:nvPr/>
        </p:nvSpPr>
        <p:spPr>
          <a:xfrm>
            <a:off x="762001" y="1518372"/>
            <a:ext cx="91877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é um </a:t>
            </a:r>
            <a:r>
              <a:rPr lang="pt-BR" sz="2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campo da ciência da computação</a:t>
            </a:r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busca criar máquinas capazes de </a:t>
            </a:r>
            <a:r>
              <a:rPr lang="pt-BR" sz="2200" b="1" dirty="0">
                <a:solidFill>
                  <a:srgbClr val="FF6B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imitar habilidades cognitivas humanas</a:t>
            </a:r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endParaRPr lang="pt-BR" sz="2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objetivo é desenvolver </a:t>
            </a:r>
            <a:r>
              <a:rPr lang="pt-BR" sz="2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sistemas que realizem tarefas que exigem </a:t>
            </a:r>
            <a:r>
              <a:rPr lang="pt-BR" sz="2200" b="1" dirty="0">
                <a:solidFill>
                  <a:srgbClr val="FF6B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inteligência humana</a:t>
            </a:r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como reconhecimento de voz e imagem, aprendizado, resolução de problemas, tarefas operacionais, etc.</a:t>
            </a:r>
          </a:p>
          <a:p>
            <a:endParaRPr lang="pt-BR" sz="2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pt-BR" sz="2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2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Processamento de Linguagem Natural (NLP)</a:t>
            </a:r>
            <a:r>
              <a:rPr lang="pt-BR" sz="2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Capacidade de entender, interpretar e gerar a linguagem humana de forma útil. Transforma texto não estruturado em dados que o computador pode processar.</a:t>
            </a:r>
          </a:p>
          <a:p>
            <a:endParaRPr lang="pt-BR" sz="2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09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2CEF-8C48-CA96-4CE3-846A27C9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2">
            <a:extLst>
              <a:ext uri="{FF2B5EF4-FFF2-40B4-BE49-F238E27FC236}">
                <a16:creationId xmlns:a16="http://schemas.microsoft.com/office/drawing/2014/main" id="{2E8787CB-8555-F7B6-99E8-E61E2E302A3C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4CACA948-AFFC-996D-CDF7-CDB6A9AE7F25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256BF53E-7A67-BC51-4C3F-EC0AA46611E5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313B980F-7CAF-DA69-7639-84D08946123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C5EFAED0-0161-47B6-16BB-154E1F93853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7DA891C5-D9F8-CA3E-1085-DC2518F1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9AAC2E4D-1827-5FCE-E68D-053E113070CB}"/>
              </a:ext>
            </a:extLst>
          </p:cNvPr>
          <p:cNvSpPr/>
          <p:nvPr/>
        </p:nvSpPr>
        <p:spPr>
          <a:xfrm>
            <a:off x="152473" y="399658"/>
            <a:ext cx="339195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Personalizando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sua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IA</a:t>
            </a:r>
            <a:endParaRPr lang="en-US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3624F9-8A1D-C62A-6339-BC722A780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4"/>
            <a:ext cx="5792537" cy="608800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37C804D-D255-BEFE-B69C-75B44077A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82" y="7994"/>
            <a:ext cx="6206145" cy="602479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3FA84CD-564A-A876-A208-23B6FD75B101}"/>
              </a:ext>
            </a:extLst>
          </p:cNvPr>
          <p:cNvSpPr/>
          <p:nvPr/>
        </p:nvSpPr>
        <p:spPr>
          <a:xfrm>
            <a:off x="152473" y="3072984"/>
            <a:ext cx="5680909" cy="1004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D59457-A202-08C4-E6F9-C8BEE0CCC0D9}"/>
              </a:ext>
            </a:extLst>
          </p:cNvPr>
          <p:cNvSpPr/>
          <p:nvPr/>
        </p:nvSpPr>
        <p:spPr>
          <a:xfrm>
            <a:off x="6076083" y="527159"/>
            <a:ext cx="5680909" cy="776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89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A1A9E-B3DF-07C6-C779-600FBE16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DAC83DB-49F6-6CD6-94C4-2A0D1034E1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EEB9B1D-9156-839B-F968-95BBDF1D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1EC36807-DF48-53A1-F032-38E7068343CC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684E2302-086A-D547-36B1-E3A9E8F9DC7B}"/>
              </a:ext>
            </a:extLst>
          </p:cNvPr>
          <p:cNvSpPr/>
          <p:nvPr/>
        </p:nvSpPr>
        <p:spPr>
          <a:xfrm>
            <a:off x="821963" y="703298"/>
            <a:ext cx="5129134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Grandes LLMs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FFC3F992-B0FE-BFD2-407E-40B6C9F6560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B2CCD3D-6FF2-5F4F-6696-08A9E475969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FFD561A1-62E0-BC1F-1F6D-39F58D1A838F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16FA9A2-5FF0-7956-10BA-FAF76BB67DA2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679D1C2B-890C-9FF5-9714-C4EE2E922EB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01C8E089-B8F0-5A6D-C4FC-1B7590C9E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1026" name="Picture 2" descr="Google Gemini">
            <a:extLst>
              <a:ext uri="{FF2B5EF4-FFF2-40B4-BE49-F238E27FC236}">
                <a16:creationId xmlns:a16="http://schemas.microsoft.com/office/drawing/2014/main" id="{11B0132D-6A29-0F52-37DC-CCA8FCE9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" y="1801120"/>
            <a:ext cx="2837015" cy="15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C0F363-908F-3A4F-0FEB-2DDBC52D7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095" y="1943415"/>
            <a:ext cx="2567622" cy="13506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704B95-D18C-7CC5-0956-91A371AB1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479" y="2359384"/>
            <a:ext cx="2321758" cy="498000"/>
          </a:xfrm>
          <a:prstGeom prst="rect">
            <a:avLst/>
          </a:prstGeom>
        </p:spPr>
      </p:pic>
      <p:pic>
        <p:nvPicPr>
          <p:cNvPr id="1038" name="Picture 14" descr="Grok apologizes for creating image of young girls in “sexualized attire” |  Malwarebytes">
            <a:extLst>
              <a:ext uri="{FF2B5EF4-FFF2-40B4-BE49-F238E27FC236}">
                <a16:creationId xmlns:a16="http://schemas.microsoft.com/office/drawing/2014/main" id="{6143AC5A-75A5-ADCA-C553-B0BE343E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4" y="3791481"/>
            <a:ext cx="2322226" cy="130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18041B-0B57-7125-13CB-C5375A3BE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479" y="3803551"/>
            <a:ext cx="2701354" cy="135067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8E7E092-3472-A36D-88B5-2F1AFEDB4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0812" y="3695701"/>
            <a:ext cx="28575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6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532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445710"/>
            <a:ext cx="3430426" cy="5539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6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Assistentes de 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4221659" y="445710"/>
            <a:ext cx="498534" cy="5539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6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IA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762000" y="1352551"/>
            <a:ext cx="400051" cy="400051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6" name="Text 3"/>
          <p:cNvSpPr/>
          <p:nvPr/>
        </p:nvSpPr>
        <p:spPr>
          <a:xfrm>
            <a:off x="909927" y="1439693"/>
            <a:ext cx="104195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6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</a:t>
            </a:r>
            <a:endParaRPr lang="en-US" sz="1467" dirty="0"/>
          </a:p>
        </p:txBody>
      </p:sp>
      <p:sp>
        <p:nvSpPr>
          <p:cNvPr id="7" name="Text 4"/>
          <p:cNvSpPr/>
          <p:nvPr/>
        </p:nvSpPr>
        <p:spPr>
          <a:xfrm>
            <a:off x="1314451" y="1439674"/>
            <a:ext cx="2247410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 agentes específicos</a:t>
            </a:r>
            <a:endParaRPr lang="en-US" sz="1467" dirty="0"/>
          </a:p>
        </p:txBody>
      </p:sp>
      <p:sp>
        <p:nvSpPr>
          <p:cNvPr id="8" name="Shape 5"/>
          <p:cNvSpPr/>
          <p:nvPr/>
        </p:nvSpPr>
        <p:spPr>
          <a:xfrm>
            <a:off x="762000" y="1885951"/>
            <a:ext cx="400051" cy="400051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9" name="Text 6"/>
          <p:cNvSpPr/>
          <p:nvPr/>
        </p:nvSpPr>
        <p:spPr>
          <a:xfrm>
            <a:off x="909927" y="1973093"/>
            <a:ext cx="104195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6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2</a:t>
            </a:r>
            <a:endParaRPr lang="en-US" sz="1467" dirty="0"/>
          </a:p>
        </p:txBody>
      </p:sp>
      <p:sp>
        <p:nvSpPr>
          <p:cNvPr id="10" name="Text 7"/>
          <p:cNvSpPr/>
          <p:nvPr/>
        </p:nvSpPr>
        <p:spPr>
          <a:xfrm>
            <a:off x="1314451" y="1973074"/>
            <a:ext cx="3090590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Mapeia a tarefa detalhadamente</a:t>
            </a:r>
            <a:endParaRPr lang="en-US" sz="1467" dirty="0"/>
          </a:p>
        </p:txBody>
      </p:sp>
      <p:sp>
        <p:nvSpPr>
          <p:cNvPr id="11" name="Shape 8"/>
          <p:cNvSpPr/>
          <p:nvPr/>
        </p:nvSpPr>
        <p:spPr>
          <a:xfrm>
            <a:off x="762000" y="2419351"/>
            <a:ext cx="400051" cy="400051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12" name="Text 9"/>
          <p:cNvSpPr/>
          <p:nvPr/>
        </p:nvSpPr>
        <p:spPr>
          <a:xfrm>
            <a:off x="909927" y="2506493"/>
            <a:ext cx="104195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6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3</a:t>
            </a:r>
            <a:endParaRPr lang="en-US" sz="1467" dirty="0"/>
          </a:p>
        </p:txBody>
      </p:sp>
      <p:sp>
        <p:nvSpPr>
          <p:cNvPr id="13" name="Text 10"/>
          <p:cNvSpPr/>
          <p:nvPr/>
        </p:nvSpPr>
        <p:spPr>
          <a:xfrm>
            <a:off x="1314451" y="2506474"/>
            <a:ext cx="2380460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Forneça arquivos e dados</a:t>
            </a:r>
            <a:endParaRPr lang="en-US" sz="1467" dirty="0"/>
          </a:p>
        </p:txBody>
      </p:sp>
      <p:sp>
        <p:nvSpPr>
          <p:cNvPr id="14" name="Shape 11"/>
          <p:cNvSpPr/>
          <p:nvPr/>
        </p:nvSpPr>
        <p:spPr>
          <a:xfrm>
            <a:off x="762000" y="2952751"/>
            <a:ext cx="400051" cy="400051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15" name="Text 12"/>
          <p:cNvSpPr/>
          <p:nvPr/>
        </p:nvSpPr>
        <p:spPr>
          <a:xfrm>
            <a:off x="909927" y="3039893"/>
            <a:ext cx="104195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6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4</a:t>
            </a:r>
            <a:endParaRPr lang="en-US" sz="1467" dirty="0"/>
          </a:p>
        </p:txBody>
      </p:sp>
      <p:sp>
        <p:nvSpPr>
          <p:cNvPr id="16" name="Text 13"/>
          <p:cNvSpPr/>
          <p:nvPr/>
        </p:nvSpPr>
        <p:spPr>
          <a:xfrm>
            <a:off x="1314451" y="3039874"/>
            <a:ext cx="3161122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Escreva instruções e regras claras</a:t>
            </a:r>
            <a:endParaRPr lang="en-US" sz="1467" dirty="0"/>
          </a:p>
        </p:txBody>
      </p:sp>
      <p:sp>
        <p:nvSpPr>
          <p:cNvPr id="17" name="Shape 14"/>
          <p:cNvSpPr/>
          <p:nvPr/>
        </p:nvSpPr>
        <p:spPr>
          <a:xfrm>
            <a:off x="762000" y="3486151"/>
            <a:ext cx="400051" cy="400051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18" name="Text 15"/>
          <p:cNvSpPr/>
          <p:nvPr/>
        </p:nvSpPr>
        <p:spPr>
          <a:xfrm>
            <a:off x="909927" y="3573293"/>
            <a:ext cx="104195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6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5</a:t>
            </a:r>
            <a:endParaRPr lang="en-US" sz="1467" dirty="0"/>
          </a:p>
        </p:txBody>
      </p:sp>
      <p:sp>
        <p:nvSpPr>
          <p:cNvPr id="19" name="Text 16"/>
          <p:cNvSpPr/>
          <p:nvPr/>
        </p:nvSpPr>
        <p:spPr>
          <a:xfrm>
            <a:off x="1314451" y="3573274"/>
            <a:ext cx="1271182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Teste e refine</a:t>
            </a:r>
            <a:endParaRPr lang="en-US" sz="1467" dirty="0"/>
          </a:p>
        </p:txBody>
      </p:sp>
      <p:sp>
        <p:nvSpPr>
          <p:cNvPr id="20" name="Shape 17"/>
          <p:cNvSpPr/>
          <p:nvPr/>
        </p:nvSpPr>
        <p:spPr>
          <a:xfrm>
            <a:off x="762000" y="4171951"/>
            <a:ext cx="5095875" cy="1233488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21" name="Shape 18"/>
          <p:cNvSpPr/>
          <p:nvPr/>
        </p:nvSpPr>
        <p:spPr>
          <a:xfrm>
            <a:off x="762001" y="4171951"/>
            <a:ext cx="47625" cy="1233488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22" name="Text 19"/>
          <p:cNvSpPr/>
          <p:nvPr/>
        </p:nvSpPr>
        <p:spPr>
          <a:xfrm>
            <a:off x="952501" y="4385299"/>
            <a:ext cx="1707199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Exemplos Práticos</a:t>
            </a:r>
            <a:endParaRPr lang="en-US" sz="1467" dirty="0"/>
          </a:p>
        </p:txBody>
      </p:sp>
      <p:sp>
        <p:nvSpPr>
          <p:cNvPr id="23" name="Text 20"/>
          <p:cNvSpPr/>
          <p:nvPr/>
        </p:nvSpPr>
        <p:spPr>
          <a:xfrm>
            <a:off x="952501" y="4736534"/>
            <a:ext cx="4045979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• Assistente de análise de constitucionalidade</a:t>
            </a:r>
            <a:endParaRPr lang="en-US" sz="1467" dirty="0"/>
          </a:p>
        </p:txBody>
      </p:sp>
      <p:sp>
        <p:nvSpPr>
          <p:cNvPr id="24" name="Text 21"/>
          <p:cNvSpPr/>
          <p:nvPr/>
        </p:nvSpPr>
        <p:spPr>
          <a:xfrm>
            <a:off x="952501" y="4979421"/>
            <a:ext cx="3072957" cy="2257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67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• Assistente de criação de roteiros </a:t>
            </a:r>
            <a:endParaRPr lang="en-US" sz="1467" dirty="0"/>
          </a:p>
        </p:txBody>
      </p:sp>
      <p:sp>
        <p:nvSpPr>
          <p:cNvPr id="25" name="Shape 22"/>
          <p:cNvSpPr/>
          <p:nvPr/>
        </p:nvSpPr>
        <p:spPr>
          <a:xfrm>
            <a:off x="6334125" y="381000"/>
            <a:ext cx="5095875" cy="1062037"/>
          </a:xfrm>
          <a:prstGeom prst="rect">
            <a:avLst/>
          </a:prstGeom>
          <a:solidFill>
            <a:srgbClr val="FF85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6" name="Text 23"/>
          <p:cNvSpPr/>
          <p:nvPr/>
        </p:nvSpPr>
        <p:spPr>
          <a:xfrm>
            <a:off x="8744203" y="638889"/>
            <a:ext cx="2757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🎯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8012415" y="1044893"/>
            <a:ext cx="1739259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Definir Objetivo 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6334125" y="1595438"/>
            <a:ext cx="5095875" cy="1062037"/>
          </a:xfrm>
          <a:prstGeom prst="rect">
            <a:avLst/>
          </a:prstGeom>
          <a:solidFill>
            <a:srgbClr val="FF85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9" name="Text 26"/>
          <p:cNvSpPr/>
          <p:nvPr/>
        </p:nvSpPr>
        <p:spPr>
          <a:xfrm>
            <a:off x="8744203" y="1853326"/>
            <a:ext cx="2757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📊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7930682" y="2259330"/>
            <a:ext cx="1902765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Configurar Dados 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6334125" y="2809875"/>
            <a:ext cx="5095875" cy="1062037"/>
          </a:xfrm>
          <a:prstGeom prst="rect">
            <a:avLst/>
          </a:prstGeom>
          <a:solidFill>
            <a:srgbClr val="FF85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32" name="Text 29"/>
          <p:cNvSpPr/>
          <p:nvPr/>
        </p:nvSpPr>
        <p:spPr>
          <a:xfrm>
            <a:off x="8744203" y="3067763"/>
            <a:ext cx="2757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⚙️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7894595" y="3473769"/>
            <a:ext cx="197490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Treinar Assistente 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6334125" y="4024312"/>
            <a:ext cx="5095875" cy="1062037"/>
          </a:xfrm>
          <a:prstGeom prst="rect">
            <a:avLst/>
          </a:prstGeom>
          <a:solidFill>
            <a:srgbClr val="FF85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35" name="Text 32"/>
          <p:cNvSpPr/>
          <p:nvPr/>
        </p:nvSpPr>
        <p:spPr>
          <a:xfrm>
            <a:off x="8744203" y="4282201"/>
            <a:ext cx="2757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🧪</a:t>
            </a:r>
            <a:endParaRPr lang="en-US" sz="1600" dirty="0"/>
          </a:p>
        </p:txBody>
      </p:sp>
      <p:sp>
        <p:nvSpPr>
          <p:cNvPr id="36" name="Text 33"/>
          <p:cNvSpPr/>
          <p:nvPr/>
        </p:nvSpPr>
        <p:spPr>
          <a:xfrm>
            <a:off x="8017242" y="4688206"/>
            <a:ext cx="172964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Testar e Ajustar 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6334125" y="5238751"/>
            <a:ext cx="5095875" cy="1062037"/>
          </a:xfrm>
          <a:prstGeom prst="rect">
            <a:avLst/>
          </a:prstGeom>
          <a:solidFill>
            <a:srgbClr val="1A3A5F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38" name="Text 35"/>
          <p:cNvSpPr/>
          <p:nvPr/>
        </p:nvSpPr>
        <p:spPr>
          <a:xfrm>
            <a:off x="8744203" y="5496639"/>
            <a:ext cx="27571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✅</a:t>
            </a:r>
            <a:endParaRPr lang="en-US" sz="1600" dirty="0"/>
          </a:p>
        </p:txBody>
      </p:sp>
      <p:sp>
        <p:nvSpPr>
          <p:cNvPr id="39" name="Text 36"/>
          <p:cNvSpPr/>
          <p:nvPr/>
        </p:nvSpPr>
        <p:spPr>
          <a:xfrm>
            <a:off x="7918658" y="5902643"/>
            <a:ext cx="192681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Assistente Pronto </a:t>
            </a:r>
            <a:endParaRPr lang="en-US" sz="1600" dirty="0"/>
          </a:p>
        </p:txBody>
      </p:sp>
      <p:sp>
        <p:nvSpPr>
          <p:cNvPr id="40" name="Shape 37"/>
          <p:cNvSpPr/>
          <p:nvPr/>
        </p:nvSpPr>
        <p:spPr>
          <a:xfrm>
            <a:off x="0" y="6491288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1" name="Shape 38"/>
          <p:cNvSpPr/>
          <p:nvPr/>
        </p:nvSpPr>
        <p:spPr>
          <a:xfrm>
            <a:off x="3657600" y="6586538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2" name="Shape 39"/>
          <p:cNvSpPr/>
          <p:nvPr/>
        </p:nvSpPr>
        <p:spPr>
          <a:xfrm>
            <a:off x="0" y="6967537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3" name="Text 40"/>
          <p:cNvSpPr/>
          <p:nvPr/>
        </p:nvSpPr>
        <p:spPr>
          <a:xfrm>
            <a:off x="381000" y="6605932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44" name="Shape 41"/>
          <p:cNvSpPr/>
          <p:nvPr/>
        </p:nvSpPr>
        <p:spPr>
          <a:xfrm>
            <a:off x="11239501" y="6491289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4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634163"/>
            <a:ext cx="285751" cy="28575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B10B3C-CD20-8F0F-AD84-F7A97652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8" y="670560"/>
            <a:ext cx="11416725" cy="52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8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1556419F-3EAA-732B-4D51-553A477B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062"/>
            <a:ext cx="12192000" cy="60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5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6E6D-EF75-675C-8CF6-A4F01B8E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9AF3322-F72D-AD21-7D3D-B3873557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hape 12">
            <a:extLst>
              <a:ext uri="{FF2B5EF4-FFF2-40B4-BE49-F238E27FC236}">
                <a16:creationId xmlns:a16="http://schemas.microsoft.com/office/drawing/2014/main" id="{AEFB6897-8FA0-03D7-DF7E-38C1042EE85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FABD8ADF-226A-A79D-4088-2B2A2BF86CF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84D5DC84-B2F3-DD29-31E5-45FC5F30D8D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F9A4588A-FF95-66FA-2930-CE1BD3C1410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1E105E8D-FB84-C276-A00E-65B00AB8E2A3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6E99D191-0FD7-3AB3-8AF3-54241F649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FB70E385-3CD6-EC60-AD56-D2F0859A8739}"/>
              </a:ext>
            </a:extLst>
          </p:cNvPr>
          <p:cNvSpPr/>
          <p:nvPr/>
        </p:nvSpPr>
        <p:spPr>
          <a:xfrm>
            <a:off x="257528" y="371224"/>
            <a:ext cx="7409080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Como </a:t>
            </a:r>
            <a:r>
              <a:rPr lang="en-US" sz="2400" b="1" i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”</a:t>
            </a:r>
            <a:r>
              <a:rPr lang="en-US" sz="2400" b="1" i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enganar</a:t>
            </a:r>
            <a:r>
              <a:rPr lang="en-US" sz="2400" b="1" i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”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 ChatGPT e </a:t>
            </a:r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criar</a:t>
            </a:r>
            <a:r>
              <a:rPr lang="en-US" sz="24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um </a:t>
            </a:r>
            <a:r>
              <a:rPr lang="en-US" sz="24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assistente</a:t>
            </a:r>
            <a:endParaRPr lang="en-US" sz="2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FAB059-7C0E-C596-B33F-E895D3C837F4}"/>
              </a:ext>
            </a:extLst>
          </p:cNvPr>
          <p:cNvSpPr txBox="1"/>
          <p:nvPr/>
        </p:nvSpPr>
        <p:spPr>
          <a:xfrm>
            <a:off x="430708" y="1391688"/>
            <a:ext cx="2784245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67" dirty="0">
                <a:solidFill>
                  <a:srgbClr val="0A0A0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Crie o assistente por meio do chat e dando um nome (como se fosse uma skill que veremos nos próximos slides).</a:t>
            </a:r>
            <a:endParaRPr lang="pt-BR" sz="18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3E66E3-A854-D8B6-8A1A-C90AC4704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760" y="740556"/>
            <a:ext cx="8659433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09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5DF3-E709-51CE-AF16-4638A27E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C277F20-4DB2-7D7E-CE05-C2D8133E11F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3140086-BC78-617D-1C0C-6C99F54F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3A6EBA7-CB4D-E7F9-E4E7-F7FC9951B03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12C7801F-4CF3-96B9-C9F7-8043E75E0EFE}"/>
              </a:ext>
            </a:extLst>
          </p:cNvPr>
          <p:cNvSpPr/>
          <p:nvPr/>
        </p:nvSpPr>
        <p:spPr>
          <a:xfrm>
            <a:off x="762001" y="531169"/>
            <a:ext cx="2660985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Agentes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9AE8167A-9DCE-6F72-3500-B90C7B0BABF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0FBFBA8-0711-71E6-F7DF-7AEBCF09ED9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3F938E2-9E92-7552-571E-3F0CDC38DDBA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EB44F11-2A67-E962-29F5-1A4E0A3DF9D6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556A611B-423B-45A2-F4B4-7F04E6CEEE66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B30D7F5-EBA7-9162-ADA3-189CAFFC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E282A38-A706-2D51-DB3B-4AD51C65E82F}"/>
              </a:ext>
            </a:extLst>
          </p:cNvPr>
          <p:cNvSpPr txBox="1"/>
          <p:nvPr/>
        </p:nvSpPr>
        <p:spPr>
          <a:xfrm>
            <a:off x="733973" y="1359344"/>
            <a:ext cx="64971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o ChatGPT (e outros </a:t>
            </a:r>
            <a:r>
              <a:rPr lang="pt-BR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LLMs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é como um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consultor sábio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tem todas as respostas, um Agente de IA é como um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estagiário proativo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tem acesso aos sistemas e pode executar tarefas.</a:t>
            </a:r>
          </a:p>
          <a:p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8594" indent="-228594" fontAlgn="base">
              <a:buFont typeface="Arial" panose="020B0604020202020204" pitchFamily="34" charset="0"/>
              <a:buChar char="•"/>
            </a:pP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 Tradicional (ChatGPT):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Você pede um texto, ela escreve. Ela vive "presa" na caixa de chat. Ela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pensa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228594" indent="-228594" fontAlgn="base">
              <a:buFont typeface="Arial" panose="020B0604020202020204" pitchFamily="34" charset="0"/>
              <a:buChar char="•"/>
            </a:pP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Agente de IA: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Você dá um objetivo ("Resolva a reclamação deste cidadão"), e ele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planeja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os passos,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usa ferramentas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(acessa o sistema da prefeitura, manda e-mail, consulta a lei) e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executa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trabalho. Ela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Fórmula do Agente</a:t>
            </a:r>
          </a:p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Podemos resumir um Agente de IA nesta equação simples:</a:t>
            </a:r>
          </a:p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Agente = Cérebro (LLM) + Ferramentas (Acesso à internet/Sistemas) + Permissão para Agir</a:t>
            </a: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b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Imagem 4" descr="Calendário&#10;&#10;O conteúdo gerado por IA pode estar incorreto.">
            <a:extLst>
              <a:ext uri="{FF2B5EF4-FFF2-40B4-BE49-F238E27FC236}">
                <a16:creationId xmlns:a16="http://schemas.microsoft.com/office/drawing/2014/main" id="{62446918-B1B6-BBBB-4A4F-DF579FF56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641" y="719083"/>
            <a:ext cx="4657835" cy="46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2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B180B-68A2-7975-95CB-3ECDF415A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35061FF-150A-F1F3-E049-3CF0A818453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6B4C850D-8450-F6F1-B479-F8CD7429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BF1CCEA7-5C28-52CC-05E9-00C82459BEAA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BBBD9947-AC83-77A5-A08A-69783C68B104}"/>
              </a:ext>
            </a:extLst>
          </p:cNvPr>
          <p:cNvSpPr/>
          <p:nvPr/>
        </p:nvSpPr>
        <p:spPr>
          <a:xfrm>
            <a:off x="762001" y="531169"/>
            <a:ext cx="4709623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Agentes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prática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6A428155-ACA0-CAAA-459C-D6D3C554624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DA38A399-4730-B26C-B597-BCD7FC9B6C77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18D8DA8A-0047-6208-CEC9-3D09053F9F41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AD947BAE-3C68-A9CF-19E8-229E70EB943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A0F40FD1-A823-B139-9A40-A8A5CF2115EF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229C221F-ADB5-DB6D-D866-522154327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A29E4D0-59B3-C000-822E-44CC6F519AC6}"/>
              </a:ext>
            </a:extLst>
          </p:cNvPr>
          <p:cNvGraphicFramePr>
            <a:graphicFrameLocks noGrp="1"/>
          </p:cNvGraphicFramePr>
          <p:nvPr/>
        </p:nvGraphicFramePr>
        <p:xfrm>
          <a:off x="949326" y="3311822"/>
          <a:ext cx="8990065" cy="2744863"/>
        </p:xfrm>
        <a:graphic>
          <a:graphicData uri="http://schemas.openxmlformats.org/drawingml/2006/table">
            <a:tbl>
              <a:tblPr/>
              <a:tblGrid>
                <a:gridCol w="1641531">
                  <a:extLst>
                    <a:ext uri="{9D8B030D-6E8A-4147-A177-3AD203B41FA5}">
                      <a16:colId xmlns:a16="http://schemas.microsoft.com/office/drawing/2014/main" val="551992608"/>
                    </a:ext>
                  </a:extLst>
                </a:gridCol>
                <a:gridCol w="3543865">
                  <a:extLst>
                    <a:ext uri="{9D8B030D-6E8A-4147-A177-3AD203B41FA5}">
                      <a16:colId xmlns:a16="http://schemas.microsoft.com/office/drawing/2014/main" val="4209608248"/>
                    </a:ext>
                  </a:extLst>
                </a:gridCol>
                <a:gridCol w="3804669">
                  <a:extLst>
                    <a:ext uri="{9D8B030D-6E8A-4147-A177-3AD203B41FA5}">
                      <a16:colId xmlns:a16="http://schemas.microsoft.com/office/drawing/2014/main" val="302824658"/>
                    </a:ext>
                  </a:extLst>
                </a:gridCol>
              </a:tblGrid>
              <a:tr h="672223">
                <a:tc>
                  <a:txBody>
                    <a:bodyPr/>
                    <a:lstStyle/>
                    <a:p>
                      <a:pPr algn="ctr"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Situação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IA Tradicional (</a:t>
                      </a:r>
                      <a:r>
                        <a:rPr lang="pt-BR" sz="1600" b="1" i="0" u="none" strike="noStrike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Chatbot</a:t>
                      </a:r>
                      <a:r>
                        <a:rPr lang="pt-BR" sz="16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/LLM)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Agente de IA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4707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O Pedido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"Escreva um e-mail cobrando o relatório da Secretaria de Obras."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"Cobre o relatório da Secretaria de Obras e me avise quando chegar."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475676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O Resultado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A IA gera o texto do e-mail na tela. Você precisa copiar, abrir seu e-mail, colar e enviar.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O Agente escreve o e-mail, </a:t>
                      </a:r>
                      <a:r>
                        <a:rPr lang="pt-BR" sz="1600" b="1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abre o seu Outlook</a:t>
                      </a:r>
                      <a:r>
                        <a:rPr lang="pt-BR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, envia para o secretário correto e fica monitorando a resposta.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5383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1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Papel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Assistente Passivo.</a:t>
                      </a:r>
                      <a:endParaRPr lang="pt-BR" sz="240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Aft>
                          <a:spcPts val="2400"/>
                        </a:spcAft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</a:rPr>
                        <a:t>Executor Ativo.</a:t>
                      </a:r>
                      <a:endParaRPr lang="pt-BR" sz="2400" dirty="0">
                        <a:effectLst/>
                      </a:endParaRPr>
                    </a:p>
                  </a:txBody>
                  <a:tcPr marL="152400" marR="152400" marT="101600" marB="101600">
                    <a:lnL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F1F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43285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1F17C21-192D-903B-E9E4-97BE385F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29" y="1058734"/>
            <a:ext cx="8417785" cy="203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0" rIns="12192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Diferente de uma simples automação (que segue um roteiro fixo "Se acontecer A, faça B"), o Agente de IA tem autonomia para decidir </a:t>
            </a:r>
            <a:r>
              <a:rPr lang="pt-BR" altLang="pt-BR" sz="1467" i="1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como</a:t>
            </a: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resolver o problema. Raciocínio: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altLang="pt-BR" sz="1467" b="1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Perceber:</a:t>
            </a: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Ele recebe uma demanda.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pt-BR" altLang="pt-BR" sz="1467" b="1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Pensar (Raciocínio):</a:t>
            </a: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"Para resolver isso, preciso primeiro consultar a lei X, depois verificar o cadastro do cidadão e, por fim, enviar uma resposta."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pt-BR" altLang="pt-BR" sz="1467" b="1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Agir (Uso de Ferramentas):</a:t>
            </a: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Ele conecta-se ao banco de dados ou ao e-mail.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pt-BR" altLang="pt-BR" sz="1467" b="1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Avaliar:</a:t>
            </a:r>
            <a:r>
              <a:rPr lang="pt-BR" altLang="pt-BR" sz="1467" dirty="0">
                <a:solidFill>
                  <a:srgbClr val="1F1F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"Consegui a informação? Sim. Agora vou para o próximo passo."</a:t>
            </a:r>
            <a:endParaRPr lang="pt-BR" altLang="pt-BR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272D0B9-DE15-85D1-814F-3612106FF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774" y="2889079"/>
            <a:ext cx="5094452" cy="36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0" rIns="121920" bIns="101568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733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Diferença Chave: </a:t>
            </a:r>
            <a:r>
              <a:rPr lang="pt-BR" altLang="pt-BR" sz="1733" b="1" dirty="0" err="1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Chatbot</a:t>
            </a:r>
            <a:r>
              <a:rPr lang="pt-BR" altLang="pt-BR" sz="1733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Agente</a:t>
            </a:r>
            <a:endParaRPr lang="pt-BR" alt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260097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C5883-7001-4FF4-382B-7FEF3DD3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C731CB0-39FC-C893-6C56-52AEA64F7D6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E764958F-0E02-261E-759A-77A17A47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FC5E23D1-7828-CD06-3EB0-AE7658467852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3AA97D48-C59A-69ED-4294-6AA8E36A0426}"/>
              </a:ext>
            </a:extLst>
          </p:cNvPr>
          <p:cNvSpPr/>
          <p:nvPr/>
        </p:nvSpPr>
        <p:spPr>
          <a:xfrm>
            <a:off x="762001" y="531169"/>
            <a:ext cx="7944483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Algumas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IAs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já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oferecendo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Agentes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5EAC142-9C11-B2D2-0B64-89DA621091BD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24AFAD87-C149-28C4-9610-DF91C21D9E3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ECA625E4-CB82-44CF-2300-37E817E77D76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41994CBA-D558-1332-7BB7-9D3454A0673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36DA5BB9-346F-6941-DC33-3E7D976C5F6A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3B99F309-475E-DF19-F335-5D7034C3A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094AED20-81DF-1606-A59E-AC724B0D1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0460"/>
            <a:ext cx="6557661" cy="4756022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A3812B7-083C-540D-30D9-082F9D02F0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0" t="3461" r="3924"/>
          <a:stretch>
            <a:fillRect/>
          </a:stretch>
        </p:blipFill>
        <p:spPr>
          <a:xfrm>
            <a:off x="6557661" y="1088084"/>
            <a:ext cx="6139008" cy="47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47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ABF94-6517-C7AE-E972-2E0834761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8291336-D214-30B0-F2BA-032B52449A8E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016B5889-F061-2D16-2ED8-0CC6F191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85B7910-378B-4A15-7C58-5D141A24477C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24A1A1B8-2EDF-6439-2BA9-BFF392CE90EE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8" name="Shape 2">
            <a:extLst>
              <a:ext uri="{FF2B5EF4-FFF2-40B4-BE49-F238E27FC236}">
                <a16:creationId xmlns:a16="http://schemas.microsoft.com/office/drawing/2014/main" id="{B337910B-A950-A43B-9201-1B04FA572989}"/>
              </a:ext>
            </a:extLst>
          </p:cNvPr>
          <p:cNvSpPr/>
          <p:nvPr/>
        </p:nvSpPr>
        <p:spPr>
          <a:xfrm>
            <a:off x="79917" y="1481084"/>
            <a:ext cx="6770151" cy="5034017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662A0EF6-6574-734F-B40A-90C9987711A4}"/>
              </a:ext>
            </a:extLst>
          </p:cNvPr>
          <p:cNvSpPr/>
          <p:nvPr/>
        </p:nvSpPr>
        <p:spPr>
          <a:xfrm>
            <a:off x="2282460" y="536660"/>
            <a:ext cx="7627088" cy="5078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3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NotebookLM</a:t>
            </a:r>
            <a:r>
              <a:rPr lang="en-US" sz="33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</a:t>
            </a:r>
            <a:r>
              <a:rPr lang="en-US" sz="33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evitando</a:t>
            </a:r>
            <a:r>
              <a:rPr lang="en-US" sz="33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3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alucinações</a:t>
            </a:r>
            <a:endParaRPr lang="en-US" sz="3300" dirty="0">
              <a:solidFill>
                <a:srgbClr val="FF6B35"/>
              </a:solidFill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505EF134-699D-F9EB-8592-2DDC5DFEFCE3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48DD7BE7-A4A1-A211-1185-D7BEC59E2484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E23BF604-3CA7-9954-B74D-A6AE70FAB67B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490032FE-E885-3FFD-990C-DAE6C844F3FA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2D0828EB-B810-9082-864B-B358A407F0DE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914C4042-DAEC-ABDB-6478-5BF9C886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5" name="Imagem 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82B80F30-1B4B-C9B8-49C1-58858777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79" r="3513"/>
          <a:stretch>
            <a:fillRect/>
          </a:stretch>
        </p:blipFill>
        <p:spPr>
          <a:xfrm>
            <a:off x="6997521" y="2262913"/>
            <a:ext cx="5327648" cy="324657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258DA35-AD11-8E3E-87CF-ED0AC52AA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89" y="1465572"/>
            <a:ext cx="686045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Que É?</a:t>
            </a:r>
            <a:r>
              <a:rPr lang="pt-BR" alt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Uma IA do Google focada em </a:t>
            </a:r>
            <a:r>
              <a:rPr lang="pt-BR" altLang="pt-BR" sz="16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Grounding</a:t>
            </a:r>
            <a:r>
              <a:rPr lang="pt-BR" alt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(fundamentação). Ela </a:t>
            </a:r>
            <a:r>
              <a:rPr lang="pt-BR" altLang="pt-BR" sz="1600" b="1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só</a:t>
            </a:r>
            <a:r>
              <a:rPr lang="pt-BR" alt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responde</a:t>
            </a:r>
            <a:r>
              <a:rPr lang="pt-BR" alt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com base nos documentos que você enviar, </a:t>
            </a:r>
            <a:r>
              <a:rPr lang="pt-BR" alt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 inventar informações externas</a:t>
            </a:r>
            <a:r>
              <a:rPr lang="pt-BR" alt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Fontes (</a:t>
            </a:r>
            <a:r>
              <a:rPr lang="pt-BR" altLang="pt-BR" sz="14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Sources</a:t>
            </a: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Você pode fazer upload de </a:t>
            </a:r>
            <a:r>
              <a:rPr lang="pt-BR" altLang="pt-BR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PDFs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</a:t>
            </a:r>
            <a:r>
              <a:rPr lang="pt-BR" altLang="pt-BR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Lei Orgânica, Plano Diretor), colar textos, links de sites ou arquivos do Google Drive.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Resumo de Áudio (</a:t>
            </a:r>
            <a:r>
              <a:rPr lang="pt-BR" altLang="pt-BR" sz="14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Audio</a:t>
            </a: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Overview):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Transforma seus documentos em um "Podcast" (dialogo entre dois apresentadores) em áudio, resumindo os pontos chave (ótimo para ouvir no trânsito).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Citações: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Toda resposta vem com um número. Clicando nele, a ferramenta te leva para o parágrafo exato do PDF original onde está a informação.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Potencial para o Setor Público:</a:t>
            </a:r>
            <a:endParaRPr lang="pt-BR" altLang="pt-BR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Análise de Editais: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Carregue um edital de licitação de 100 páginas e pergunte: </a:t>
            </a:r>
            <a:r>
              <a:rPr lang="pt-BR" altLang="pt-BR" sz="14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"Quais são as exigências de habilitação jurídica?"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lvl="1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Comparação de Leis: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Carregue a lei antiga e a nova e peça: </a:t>
            </a:r>
            <a:r>
              <a:rPr lang="pt-BR" altLang="pt-BR" sz="14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"O que mudou?"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lvl="1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Segurança:</a:t>
            </a:r>
            <a:r>
              <a:rPr lang="pt-BR" alt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Ideal para tirar dúvidas de cidadãos baseadas estritamente na lei, sem risco da IA "inventar" uma regra.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E2085593-D89E-9E8B-B3FA-207BD93CDF57}"/>
              </a:ext>
            </a:extLst>
          </p:cNvPr>
          <p:cNvSpPr/>
          <p:nvPr/>
        </p:nvSpPr>
        <p:spPr>
          <a:xfrm>
            <a:off x="131389" y="1481084"/>
            <a:ext cx="57151" cy="16764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35187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34AAF-C061-2613-7E12-0EB831FF9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016E09B-C67D-11E7-85CA-029F2CA1AA8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39F07F67-B586-43DD-A191-641A160A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4BEDDEF-F52C-8E76-B29C-AE0B808111D3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5B1A563E-FDF2-C3C8-C704-D34CD58C9335}"/>
              </a:ext>
            </a:extLst>
          </p:cNvPr>
          <p:cNvSpPr/>
          <p:nvPr/>
        </p:nvSpPr>
        <p:spPr>
          <a:xfrm>
            <a:off x="762001" y="300337"/>
            <a:ext cx="9641173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pt-BR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Machine Learning (Aprendizado de Máquina): </a:t>
            </a:r>
            <a:r>
              <a:rPr lang="pt-BR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Conceito, Usos e Exemplos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65316FB2-7C35-4ACB-682E-F840484423C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B40DFAAF-42C6-D8E6-4353-3446BAB3875F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067BF3C-F4F6-C24A-695C-5824AD07175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1E1F5223-571C-2EE5-D12D-DD89B36D9358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7A83DC37-3F0C-D55F-7E15-BE2350E68891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CA2701BB-1E26-FCCD-7973-BA69DFACD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D04BF13A-FD34-F8FE-19AD-D57AA485C8AD}"/>
              </a:ext>
            </a:extLst>
          </p:cNvPr>
          <p:cNvSpPr txBox="1"/>
          <p:nvPr/>
        </p:nvSpPr>
        <p:spPr>
          <a:xfrm>
            <a:off x="523874" y="1443421"/>
            <a:ext cx="55721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Machine Learning (ML) é um </a:t>
            </a:r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subcampo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 Inteligência Artificial (IA) que permite a sistemas de computador </a:t>
            </a:r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aprender com dados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identificar padrões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 </a:t>
            </a:r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tomar decisões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ou </a:t>
            </a:r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fazer previsões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sem serem explicitamente programados para a tarefa.</a:t>
            </a:r>
          </a:p>
          <a:p>
            <a:endParaRPr lang="pt-BR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ML utiliza grandes volumes de dados de treinamento (em vez de regras estáticas de programação) para criar um modelo que melhora seu desempenho à medida que processa mais informações.</a:t>
            </a:r>
          </a:p>
          <a:p>
            <a:endParaRPr lang="pt-BR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Principais tipos de aprendizado:</a:t>
            </a:r>
          </a:p>
          <a:p>
            <a:endParaRPr lang="pt-BR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Supervisionado: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modelo aprende a partir de dados rotulados (entrada -&gt; saída esperada).</a:t>
            </a:r>
          </a:p>
          <a:p>
            <a:endParaRPr lang="pt-BR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Não Supervisionado: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modelo encontra padrões e estruturas em dados não rotulados (agrupamento, associação).</a:t>
            </a:r>
          </a:p>
          <a:p>
            <a:endParaRPr lang="pt-BR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 Reforço:</a:t>
            </a:r>
            <a:r>
              <a:rPr lang="pt-BR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modelo aprende através de tentativa e erro, recebendo "recompensas" por ações corretas.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FA8BCF9-75CC-D2F7-5ED4-A63FDB13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264" y="1918741"/>
            <a:ext cx="5521293" cy="3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6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C6EB-E947-768E-9FB6-B386E79C2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06FE4CF-2D1E-0E89-2450-8C964A7DD53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1A2C9444-D0F5-4135-42DA-34DC7E7B5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A06AED5-083B-F171-BF91-CFD1EC5C8D7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14854FF3-89C8-64BC-FBD7-5F23972956FB}"/>
              </a:ext>
            </a:extLst>
          </p:cNvPr>
          <p:cNvSpPr/>
          <p:nvPr/>
        </p:nvSpPr>
        <p:spPr>
          <a:xfrm>
            <a:off x="3445241" y="2124671"/>
            <a:ext cx="5129134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SKILLs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ANTHROPIC (e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workflows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MANUS)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75E08370-02A5-AFF1-2EB2-74DA565392CC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85A1C94D-7880-CE7B-EE45-4DD861A2345E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5806754A-FCB8-BB14-AA9D-B31C8EF428AF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FAF4FEB-DB6F-5B84-149C-1072E81CCA3C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14187D7-05C2-679A-68F6-CFC12276D653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826EA4E9-B6E9-8AB4-A0F8-DF60EA61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F930EC-8970-58D0-456F-924FD626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442" y="4013380"/>
            <a:ext cx="3585885" cy="7691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74F201-32BB-0E4E-3664-28812A18C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721" y="3746743"/>
            <a:ext cx="2701354" cy="13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54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FB512-D36C-DEA8-3E16-7240D8FD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81FC248-AFDB-8C98-7D11-1A044F2A66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75290730-174B-F47B-0B43-AC160FBD1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14ED0C-62B8-5EE9-5B1C-257D5F9498CA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56E6342C-03D5-8801-8BBD-205D00384DDD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2E7790D2-B8B1-6F3D-D66F-09DBD08C97E2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33A98D20-57C2-9097-48B8-6990D7FDD09C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6E99CB26-9C86-6081-DCD4-D8DF15F69C0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8F1B79C0-A744-0D8E-431A-06949DA8EB2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AB170AF6-CD99-C944-A40D-CFAD27E6D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95E32B-8659-CD3E-7695-C2E115C89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28"/>
            <a:ext cx="12192000" cy="58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0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0E518-DB9A-1E02-E325-62F844318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2BF9E88-FBFB-88DA-04B3-CB733380D7F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EA6A50A9-BEB6-7E6C-C26E-AFC416719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64DAE990-0E9A-F9F4-E394-04865624FCB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30A9D09E-4AC0-297D-05B1-6BDDC6C1CAA1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7DA31C4-F914-6C7C-0E8F-8E79EAB65F3E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1A77A620-2FD6-1AF7-6D69-F5BA6A82EBDA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1DE09173-22A7-E931-C1AF-9EAEC05FE382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076B1A69-332E-D1F5-599B-487948120B9E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E2683B70-079B-0E47-2836-250C50ED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5D58D5-3E84-211C-FE25-25F3B143A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680" y="942628"/>
            <a:ext cx="6020640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2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426D1-B776-12C6-5D1B-428EBA90D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4FC384A-0E2D-7337-4055-B275D7DBD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E03C028-F802-2EA6-83DE-4C568C95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CBD03D0-2B9A-D2E0-A2A4-F3197F0CB19C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25" name="Shape 15">
            <a:extLst>
              <a:ext uri="{FF2B5EF4-FFF2-40B4-BE49-F238E27FC236}">
                <a16:creationId xmlns:a16="http://schemas.microsoft.com/office/drawing/2014/main" id="{4F2CE0D3-6AF8-4C55-C6D7-A0EC15ECF2B7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D27EA2F-C889-D64C-AF9B-53E4D5A22340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71258753-2B6B-2292-5F4E-02A5EF73B975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F81CE327-E513-D498-FEEA-53936F086C0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8F3596B7-550B-9E69-BDB2-62CC44783E21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2846E6AA-3490-2582-6281-7AB7E4E82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13B733-E714-F718-DC10-A73B732C2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24" y="294492"/>
            <a:ext cx="9859751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58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30C6-9E47-03FE-31BD-B9EE29F8D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DB3B5C0-8282-A41F-8D4E-E86CAF730B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C401E690-B1A0-E358-DFAF-932534BEA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D54061B-9E34-0F8C-3C25-A3725CDD86FC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C25574C7-8D91-8BED-4D03-90F2464A7EF6}"/>
              </a:ext>
            </a:extLst>
          </p:cNvPr>
          <p:cNvSpPr/>
          <p:nvPr/>
        </p:nvSpPr>
        <p:spPr>
          <a:xfrm>
            <a:off x="762001" y="531169"/>
            <a:ext cx="737221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 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criação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SKILL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0B54078B-F900-C51C-6B7B-2FB0D543439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500874BB-EA77-90A4-32C7-E254DF19C68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41E29A9-A0B5-95C8-62FE-7F00DE5AF56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D3C57BB0-5DD7-8B09-9DA3-3F566D39DC5B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1C499C32-2369-E1E4-2484-1C041E10AC31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1AA9566D-5DA7-978F-A136-0C4214BB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225A1DFF-FE3E-5B49-4FAF-AEFDE9ED8A3E}"/>
              </a:ext>
            </a:extLst>
          </p:cNvPr>
          <p:cNvGrpSpPr/>
          <p:nvPr/>
        </p:nvGrpSpPr>
        <p:grpSpPr>
          <a:xfrm>
            <a:off x="914400" y="1203581"/>
            <a:ext cx="7174842" cy="461665"/>
            <a:chOff x="914400" y="1443421"/>
            <a:chExt cx="7174842" cy="46166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521BCE8-50C1-C1DB-D41C-7EA901104E3C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Q1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F075F3C-7885-BE14-08E8-E2AD6B2573AB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O que a SKILL faz?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AFFE3D8-9873-B290-690B-B4051996C3B5}"/>
              </a:ext>
            </a:extLst>
          </p:cNvPr>
          <p:cNvGrpSpPr/>
          <p:nvPr/>
        </p:nvGrpSpPr>
        <p:grpSpPr>
          <a:xfrm>
            <a:off x="916900" y="2053023"/>
            <a:ext cx="7174842" cy="461665"/>
            <a:chOff x="914400" y="1443421"/>
            <a:chExt cx="7174842" cy="46166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A2DE185-32DF-61A8-028A-9789471DA59B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Q2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981BA74-1CC5-F94F-9381-034C3CD79301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Quando deve ser  ativada?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C544EF1-6FEE-7CD0-16DE-5FEC548461D1}"/>
              </a:ext>
            </a:extLst>
          </p:cNvPr>
          <p:cNvGrpSpPr/>
          <p:nvPr/>
        </p:nvGrpSpPr>
        <p:grpSpPr>
          <a:xfrm>
            <a:off x="916900" y="2902465"/>
            <a:ext cx="7174842" cy="461665"/>
            <a:chOff x="914400" y="1443421"/>
            <a:chExt cx="7174842" cy="461665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5B27F81-344F-B45D-328B-5272EF4C761C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Q3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BB9E132-CC74-A38B-1646-FA6A38CE05F1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Quais ferramentas precisa?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63AE917-DEFE-CB44-B12E-4CF68D66E65F}"/>
              </a:ext>
            </a:extLst>
          </p:cNvPr>
          <p:cNvGrpSpPr/>
          <p:nvPr/>
        </p:nvGrpSpPr>
        <p:grpSpPr>
          <a:xfrm>
            <a:off x="916900" y="3751907"/>
            <a:ext cx="7174842" cy="461665"/>
            <a:chOff x="914400" y="1443421"/>
            <a:chExt cx="7174842" cy="461665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2F6492F-8B7B-8FD2-D414-6D6F15D89390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Q4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FC2E89E-BEDB-C892-573B-8E31AB8B7BA2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Automática ou manual?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EEEDC91-B415-4012-15A8-597D64DB6A96}"/>
              </a:ext>
            </a:extLst>
          </p:cNvPr>
          <p:cNvGrpSpPr/>
          <p:nvPr/>
        </p:nvGrpSpPr>
        <p:grpSpPr>
          <a:xfrm>
            <a:off x="919400" y="4601349"/>
            <a:ext cx="7174842" cy="461665"/>
            <a:chOff x="914400" y="1443421"/>
            <a:chExt cx="7174842" cy="46166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395E2B9-D4B5-7B5A-0782-12F81BCF17EE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Q5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3FC0A57F-F5AE-29F7-EDF2-BDC7CF4BF24C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Qual o nome e a pasta da SKILL.md?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E488CF8-0204-070E-5723-A428DE4E9C0D}"/>
              </a:ext>
            </a:extLst>
          </p:cNvPr>
          <p:cNvGrpSpPr/>
          <p:nvPr/>
        </p:nvGrpSpPr>
        <p:grpSpPr>
          <a:xfrm>
            <a:off x="919400" y="5450792"/>
            <a:ext cx="7174842" cy="461665"/>
            <a:chOff x="914400" y="1443421"/>
            <a:chExt cx="7174842" cy="461665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A21ACC0-F6B7-E65F-B260-7A2016BC53BF}"/>
                </a:ext>
              </a:extLst>
            </p:cNvPr>
            <p:cNvSpPr/>
            <p:nvPr/>
          </p:nvSpPr>
          <p:spPr>
            <a:xfrm>
              <a:off x="914400" y="1443421"/>
              <a:ext cx="50966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6B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6B35"/>
                  </a:solidFill>
                </a:rPr>
                <a:t>Q6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93BAC70-F570-608A-2EEE-C7FD8977DD42}"/>
                </a:ext>
              </a:extLst>
            </p:cNvPr>
            <p:cNvSpPr txBox="1"/>
            <p:nvPr/>
          </p:nvSpPr>
          <p:spPr>
            <a:xfrm>
              <a:off x="1768840" y="1503381"/>
              <a:ext cx="6320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Testar e corrigir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234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B86BF-2B94-B4BA-994E-CF62D57FC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6B019EC-781F-E581-343E-F10CAEA478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D8A3CAB8-1A89-BF34-1C7C-70DC7737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5C9981F-D23A-D98C-17C9-5564F1DA582B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5B5FB0CC-4B77-EB29-D7BA-40CFCE3C004F}"/>
              </a:ext>
            </a:extLst>
          </p:cNvPr>
          <p:cNvSpPr/>
          <p:nvPr/>
        </p:nvSpPr>
        <p:spPr>
          <a:xfrm>
            <a:off x="762001" y="531169"/>
            <a:ext cx="837569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criação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SKILL no Manus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603879AE-1F03-7F0F-4A93-07BEB4874A8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6B71A18-72C2-7E4E-2A96-6581912A551A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CB62FE77-04F6-5A68-E21D-E00B5BC38790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BDC3CD51-391E-FA5A-6E75-D9EC2C33B27F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3F1262A9-43E3-C942-0233-34FF29877095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3914A3F5-3F71-2F8A-568D-BE374DB0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BDC6493-3CE0-DEA0-A557-2AB6A56B6AA4}"/>
              </a:ext>
            </a:extLst>
          </p:cNvPr>
          <p:cNvSpPr txBox="1"/>
          <p:nvPr/>
        </p:nvSpPr>
        <p:spPr>
          <a:xfrm>
            <a:off x="134913" y="2436255"/>
            <a:ext cx="296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5"/>
              </a:rPr>
              <a:t>https://manus.im/share/bVm1exT17xpQomYOAgWBdT</a:t>
            </a:r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E0FE11-876E-0071-71D4-FE2E6ACA2A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4799"/>
          <a:stretch>
            <a:fillRect/>
          </a:stretch>
        </p:blipFill>
        <p:spPr>
          <a:xfrm>
            <a:off x="2998096" y="1044801"/>
            <a:ext cx="9223510" cy="48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6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AD62-70A8-6AED-99A4-E6A91563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2BF1D8C-29E7-3929-FB92-BC6B163B2E1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321DA7E9-18D8-EB02-3A4E-92E707C2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7450D31-B7BB-B181-073D-61EF5EBA41B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8555BB23-E2D2-AAF3-08AC-D337631E8427}"/>
              </a:ext>
            </a:extLst>
          </p:cNvPr>
          <p:cNvSpPr/>
          <p:nvPr/>
        </p:nvSpPr>
        <p:spPr>
          <a:xfrm>
            <a:off x="762001" y="531169"/>
            <a:ext cx="837569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criação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SKILL no Manus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11BAD90D-EE5F-8FE6-EF01-0B8F17C9193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0E46384-6EBF-D4AB-1862-FABF92BC7DF9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8CDE91BA-4587-3C98-35B6-A72ED8F6DE3D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B4385CC6-EA6E-343D-9343-DE736E1EBDBA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4789C4BD-14AA-4FE8-1F97-8C3FD430B24B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6FE52F05-2228-AAF0-2534-71BCC3BE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6E9BBE06-03F2-15CF-17A6-88C245744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1232520"/>
            <a:ext cx="9612066" cy="418205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0BEB12A-260C-F446-0228-0325D877ECBA}"/>
              </a:ext>
            </a:extLst>
          </p:cNvPr>
          <p:cNvSpPr txBox="1"/>
          <p:nvPr/>
        </p:nvSpPr>
        <p:spPr>
          <a:xfrm>
            <a:off x="1274164" y="5531370"/>
            <a:ext cx="1039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6"/>
              </a:rPr>
              <a:t>https://manus.im/share/bVm1exT17xpQomYOAgWBdT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395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3422-DEB7-2BB0-0C25-E1F84FEB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5935FB8-7535-33DC-43EB-7A58844ED1A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9B414B22-9100-6B27-FD94-2BAA67D2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D4EB832-0CE5-2F03-9318-BA9E575984C3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2115F573-B1CA-A7A0-015B-C3B5AED39113}"/>
              </a:ext>
            </a:extLst>
          </p:cNvPr>
          <p:cNvSpPr/>
          <p:nvPr/>
        </p:nvSpPr>
        <p:spPr>
          <a:xfrm>
            <a:off x="762001" y="531169"/>
            <a:ext cx="837569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criação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uma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SKILL no Manus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D0552D44-9828-D55E-506A-85AD2B03DCEF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04ABE49-AD05-C378-643B-735EF8B973E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68194C10-B173-E135-7F31-73083F6CC2E6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12ACFCD4-B37C-E9C7-3F24-171070C59F2F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401A0EF-251C-D1AA-E787-62859EF37CC0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E2FA60F7-3FBF-2FBA-8E95-B3C62F5B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F47E3D-2372-7F75-4888-F132AF033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50" y="1409418"/>
            <a:ext cx="10745700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8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E9A5-4115-4FBC-86F0-490953DA6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7527385-1663-F1E9-EDE5-B84AFAF411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D3D0540-3315-8EAE-B07F-880C01DC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F9F747C-7DC3-30BF-225F-BA8CF866EE20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60B83E7D-DA53-F0DE-D966-3888B1544C95}"/>
              </a:ext>
            </a:extLst>
          </p:cNvPr>
          <p:cNvSpPr/>
          <p:nvPr/>
        </p:nvSpPr>
        <p:spPr>
          <a:xfrm>
            <a:off x="762001" y="531169"/>
            <a:ext cx="7998985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Agendamentos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repetições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no Manus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8BF630B0-4647-73C5-EC00-933FBD878F41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DD49D1E4-635A-CD61-2919-8310F4A868D2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522A9421-D04B-82D4-F3D6-88142027F74B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A1CF7288-9F79-AC0E-4DB9-46442675380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FDF31375-729F-56D5-322F-409F5A223888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EC09A031-5423-3AE3-1F52-DCC539EC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08FD58-8754-E354-5FA6-AFAA338F7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916" y="1282192"/>
            <a:ext cx="9286167" cy="46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1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87822-C650-207E-8BD3-FED54DFC8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4F68675-941C-BCF2-5FE9-1FB4D76F64B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9DBC66B9-4077-CDD9-D6C2-703BBEF91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E259D4A-5A06-617C-9BA3-1F58C8573073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DAD40DD1-E657-5C9B-595E-DE58981D318C}"/>
              </a:ext>
            </a:extLst>
          </p:cNvPr>
          <p:cNvSpPr/>
          <p:nvPr/>
        </p:nvSpPr>
        <p:spPr>
          <a:xfrm>
            <a:off x="762001" y="531169"/>
            <a:ext cx="6546664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 ‘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Habilidades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’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ficam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nos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Plugins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53A1AAD2-178F-0400-1421-DD3328DADA3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70D78CA3-798A-B153-4692-745947EE8C9A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09C2EFA4-3E58-D60C-DCE5-2CEB1C9F4110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BE26FE77-2C86-1770-C358-D10A56CBBEA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72CE17FA-1993-906B-B443-C97C34177330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AFCEC69E-05C1-0611-D4A5-4AB55DB3F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9BC23D-64AF-9B44-0BAA-8E38C9EA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29" y="1176023"/>
            <a:ext cx="10688542" cy="4505954"/>
          </a:xfrm>
          <a:prstGeom prst="rect">
            <a:avLst/>
          </a:prstGeom>
        </p:spPr>
      </p:pic>
      <p:cxnSp>
        <p:nvCxnSpPr>
          <p:cNvPr id="8" name="Conector: Curvo 7">
            <a:extLst>
              <a:ext uri="{FF2B5EF4-FFF2-40B4-BE49-F238E27FC236}">
                <a16:creationId xmlns:a16="http://schemas.microsoft.com/office/drawing/2014/main" id="{D58EA158-91CE-0136-F390-2F92C10E2610}"/>
              </a:ext>
            </a:extLst>
          </p:cNvPr>
          <p:cNvCxnSpPr/>
          <p:nvPr/>
        </p:nvCxnSpPr>
        <p:spPr>
          <a:xfrm>
            <a:off x="3972393" y="1963711"/>
            <a:ext cx="1379096" cy="644578"/>
          </a:xfrm>
          <a:prstGeom prst="curvedConnector3">
            <a:avLst>
              <a:gd name="adj1" fmla="val -7609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2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EB77-EEA6-5F82-8F4C-0CF20502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DF168A2-AA5A-D062-87A1-170A2ECF6E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08B4BADC-06D2-D33A-7E97-50BB2C843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BA6F746-4F18-E200-15DF-4A68DAB17FE6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E502255C-D1BD-0282-3EDC-8B595DD93C01}"/>
              </a:ext>
            </a:extLst>
          </p:cNvPr>
          <p:cNvSpPr/>
          <p:nvPr/>
        </p:nvSpPr>
        <p:spPr>
          <a:xfrm>
            <a:off x="762001" y="531169"/>
            <a:ext cx="9641173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pt-BR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Exemplos de usos e aplicações </a:t>
            </a:r>
            <a:r>
              <a:rPr lang="pt-BR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Machine Learning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DE6EE520-78B3-C7A1-18D3-A06AAC45A88A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F1F7C24-1DF8-BBCD-BB4C-8687D3FBE963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9409D839-68C7-DE0C-4045-AFFE487CF61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7D10A43-7101-C157-D01A-036E4AFBF057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4AFBB763-E2BC-1F7E-5099-98513A29D53E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181E3636-5C6D-BCCB-22C4-F582130ED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CC61361-8BCB-AC8E-10BE-A5B928E01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144891"/>
              </p:ext>
            </p:extLst>
          </p:nvPr>
        </p:nvGraphicFramePr>
        <p:xfrm>
          <a:off x="613348" y="1596050"/>
          <a:ext cx="10515600" cy="3566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316330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81040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1" dirty="0">
                          <a:effectLst/>
                        </a:rPr>
                        <a:t>Uso Principal</a:t>
                      </a:r>
                      <a:endParaRPr lang="pt-BR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1">
                          <a:effectLst/>
                        </a:rPr>
                        <a:t>Aplicação Específica</a:t>
                      </a:r>
                      <a:endParaRPr lang="pt-BR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65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 dirty="0">
                          <a:effectLst/>
                        </a:rPr>
                        <a:t>Classificação</a:t>
                      </a:r>
                      <a:endParaRPr lang="pt-BR" b="0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>
                          <a:effectLst/>
                        </a:rPr>
                        <a:t>Filtragem de spam em emails institucionais.</a:t>
                      </a:r>
                      <a:endParaRPr lang="pt-BR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419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 dirty="0">
                          <a:effectLst/>
                        </a:rPr>
                        <a:t>Regressão</a:t>
                      </a:r>
                      <a:endParaRPr lang="pt-BR" b="0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effectLst/>
                        </a:rPr>
                        <a:t>Previsão de demanda por serviços públicos (</a:t>
                      </a:r>
                      <a:r>
                        <a:rPr lang="pt-BR" dirty="0" err="1">
                          <a:effectLst/>
                        </a:rPr>
                        <a:t>Ex</a:t>
                      </a:r>
                      <a:r>
                        <a:rPr lang="pt-BR" dirty="0">
                          <a:effectLst/>
                        </a:rPr>
                        <a:t>: Quantidade de atendimentos em um dado período).</a:t>
                      </a:r>
                      <a:endParaRPr lang="pt-BR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183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 dirty="0">
                          <a:effectLst/>
                        </a:rPr>
                        <a:t>Agrupamento (</a:t>
                      </a:r>
                      <a:r>
                        <a:rPr lang="pt-BR" b="0" dirty="0" err="1">
                          <a:effectLst/>
                        </a:rPr>
                        <a:t>Clustering</a:t>
                      </a:r>
                      <a:r>
                        <a:rPr lang="pt-BR" b="0" dirty="0">
                          <a:effectLst/>
                        </a:rPr>
                        <a:t>)</a:t>
                      </a:r>
                      <a:endParaRPr lang="pt-BR" b="0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>
                          <a:effectLst/>
                        </a:rPr>
                        <a:t>Segmentação de cidadãos para campanhas de comunicação pública mais eficazes.</a:t>
                      </a:r>
                      <a:endParaRPr lang="pt-BR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917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 dirty="0">
                          <a:effectLst/>
                        </a:rPr>
                        <a:t>Processamento de Linguagem Natural (NLP)</a:t>
                      </a:r>
                      <a:endParaRPr lang="pt-BR" b="0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>
                          <a:effectLst/>
                        </a:rPr>
                        <a:t>Análise de sentimentos em comentários de mídias sociais sobre um projeto de lei ou política.</a:t>
                      </a:r>
                      <a:endParaRPr lang="pt-BR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09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0" dirty="0">
                          <a:effectLst/>
                        </a:rPr>
                        <a:t>Sistemas de Recomendação</a:t>
                      </a:r>
                      <a:endParaRPr lang="pt-BR" b="0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effectLst/>
                        </a:rPr>
                        <a:t>Sugerir conteúdos relevantes (notícias, serviços) no portal de um órgão público.</a:t>
                      </a:r>
                      <a:endParaRPr lang="pt-BR" dirty="0">
                        <a:effectLst/>
                        <a:latin typeface="Google Sans Tex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983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195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44647" y="683408"/>
            <a:ext cx="7429919" cy="5310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4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Análise de Dados e Planilhas com </a:t>
            </a:r>
            <a:endParaRPr lang="en-US" sz="3451" dirty="0"/>
          </a:p>
        </p:txBody>
      </p:sp>
      <p:sp>
        <p:nvSpPr>
          <p:cNvPr id="4" name="Text 1"/>
          <p:cNvSpPr/>
          <p:nvPr/>
        </p:nvSpPr>
        <p:spPr>
          <a:xfrm>
            <a:off x="9537116" y="683408"/>
            <a:ext cx="476091" cy="5310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451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IA</a:t>
            </a:r>
            <a:endParaRPr lang="en-US" sz="3451" dirty="0"/>
          </a:p>
        </p:txBody>
      </p:sp>
      <p:sp>
        <p:nvSpPr>
          <p:cNvPr id="5" name="Shape 2"/>
          <p:cNvSpPr/>
          <p:nvPr/>
        </p:nvSpPr>
        <p:spPr>
          <a:xfrm>
            <a:off x="762000" y="1754982"/>
            <a:ext cx="5095875" cy="125730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6" name="Shape 3"/>
          <p:cNvSpPr/>
          <p:nvPr/>
        </p:nvSpPr>
        <p:spPr>
          <a:xfrm>
            <a:off x="952501" y="1945482"/>
            <a:ext cx="571500" cy="5715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1" y="2097882"/>
            <a:ext cx="266700" cy="2667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714500" y="1979535"/>
            <a:ext cx="224741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Análise Automatizada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714500" y="2332673"/>
            <a:ext cx="3952875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IA identifica padrões e tendências em grandes volumes de dados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762000" y="3250407"/>
            <a:ext cx="5095875" cy="1014412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1" name="Shape 7"/>
          <p:cNvSpPr/>
          <p:nvPr/>
        </p:nvSpPr>
        <p:spPr>
          <a:xfrm>
            <a:off x="952501" y="3440907"/>
            <a:ext cx="571500" cy="5715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1" y="3593307"/>
            <a:ext cx="266700" cy="2667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714500" y="3474960"/>
            <a:ext cx="2157642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Geração de Fórmulas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1714501" y="3729209"/>
            <a:ext cx="3666796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Crie fórmulas complexas usando linguagem natural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62000" y="4502945"/>
            <a:ext cx="5095875" cy="125730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6" name="Shape 11"/>
          <p:cNvSpPr/>
          <p:nvPr/>
        </p:nvSpPr>
        <p:spPr>
          <a:xfrm>
            <a:off x="952501" y="4693445"/>
            <a:ext cx="571500" cy="5715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238" y="4845845"/>
            <a:ext cx="200025" cy="2667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714500" y="4727498"/>
            <a:ext cx="2141612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Insights Inteligentes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1714500" y="5080637"/>
            <a:ext cx="3952875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Receba sugestões e insights baseados nos seus dados</a:t>
            </a: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>
            <a:off x="6334125" y="1495483"/>
            <a:ext cx="5095875" cy="2171700"/>
          </a:xfrm>
          <a:prstGeom prst="rect">
            <a:avLst/>
          </a:prstGeom>
          <a:solidFill>
            <a:srgbClr val="1A3A5F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1" name="Text 15"/>
          <p:cNvSpPr/>
          <p:nvPr/>
        </p:nvSpPr>
        <p:spPr>
          <a:xfrm>
            <a:off x="8252370" y="1877198"/>
            <a:ext cx="125938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kern="0" spc="3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Plataformas</a:t>
            </a:r>
            <a:endParaRPr lang="en-US" sz="16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681" y="2409883"/>
            <a:ext cx="500063" cy="57150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438487" y="3082110"/>
            <a:ext cx="130644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Excel Copilot</a:t>
            </a:r>
            <a:endParaRPr lang="en-US" sz="160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1040" y="2409883"/>
            <a:ext cx="545307" cy="57150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8868735" y="3082110"/>
            <a:ext cx="146995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Sheets Gemini</a:t>
            </a:r>
            <a:endParaRPr lang="en-US" sz="1600" dirty="0"/>
          </a:p>
        </p:txBody>
      </p:sp>
      <p:sp>
        <p:nvSpPr>
          <p:cNvPr id="26" name="Shape 18"/>
          <p:cNvSpPr/>
          <p:nvPr/>
        </p:nvSpPr>
        <p:spPr>
          <a:xfrm>
            <a:off x="6334125" y="4121095"/>
            <a:ext cx="5095875" cy="1927279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7" name="Shape 19"/>
          <p:cNvSpPr/>
          <p:nvPr/>
        </p:nvSpPr>
        <p:spPr>
          <a:xfrm>
            <a:off x="6334126" y="4272949"/>
            <a:ext cx="47625" cy="1085851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8" name="Text 20"/>
          <p:cNvSpPr/>
          <p:nvPr/>
        </p:nvSpPr>
        <p:spPr>
          <a:xfrm>
            <a:off x="6524626" y="4274760"/>
            <a:ext cx="1659109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Exemplo Prático</a:t>
            </a:r>
            <a:endParaRPr lang="en-US" sz="1600" dirty="0"/>
          </a:p>
        </p:txBody>
      </p:sp>
      <p:sp>
        <p:nvSpPr>
          <p:cNvPr id="29" name="Text 21"/>
          <p:cNvSpPr/>
          <p:nvPr/>
        </p:nvSpPr>
        <p:spPr>
          <a:xfrm>
            <a:off x="6511297" y="4587069"/>
            <a:ext cx="4714875" cy="158036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67" dirty="0">
                <a:solidFill>
                  <a:srgbClr val="2C3E5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9"/>
              </a:rPr>
              <a:t>https://docs.google.com/spreadsheets/d/15cmh5CBRiLG4DQmL-nSj3pHbyFCj7q-5Sn9L5km8-og/edit?usp=sharing</a:t>
            </a:r>
            <a:br>
              <a:rPr lang="en-US" sz="1467" dirty="0">
                <a:solidFill>
                  <a:srgbClr val="2C3E5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en-US" sz="1467" dirty="0">
              <a:solidFill>
                <a:srgbClr val="2C3E5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sz="1467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10"/>
              </a:rPr>
              <a:t>https://copilot.microsoft.com/chats/VxLhoMD9N1vkXjmusFVFK</a:t>
            </a:r>
            <a:endParaRPr lang="en-US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US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Shape 22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1" name="Shape 23"/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2" name="Shape 24"/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3" name="Text 25"/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4" name="Shape 26"/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85832-88A0-FAFB-44AC-45F856D24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9D74E99-812A-3542-8ECD-F49E2AC06672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A27C5F71-91AB-640D-4CB6-CC07737E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B2E07882-C9B0-E493-5E33-535F6DF44FB2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8AFA0D5-3B55-3B10-5CCC-675DA184C3D7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9" name="Shape 14">
            <a:extLst>
              <a:ext uri="{FF2B5EF4-FFF2-40B4-BE49-F238E27FC236}">
                <a16:creationId xmlns:a16="http://schemas.microsoft.com/office/drawing/2014/main" id="{43C7CC4C-431C-A8C6-E4E1-45718E671100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76CB8239-FDDB-030C-305A-57D9572C5EE0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25524940-6406-2530-08B5-8A591CC41611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8257782F-32FE-B32F-1C5F-DF932CFF18BA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822B0A44-705C-AB26-1186-4E594E3B4071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D964B51D-D582-662F-4771-1F3D74BD6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81503308-DE86-75F3-ED6E-F149817C6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910"/>
            <a:ext cx="12192000" cy="62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57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6CC8-64DD-73F5-3DA4-C9F2943E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31EE72E-0AB9-B1C3-3804-FBD5DCC9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Shape 22">
            <a:extLst>
              <a:ext uri="{FF2B5EF4-FFF2-40B4-BE49-F238E27FC236}">
                <a16:creationId xmlns:a16="http://schemas.microsoft.com/office/drawing/2014/main" id="{FD8B244F-A152-7AD9-9E30-16DD59FAE107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1" name="Shape 23">
            <a:extLst>
              <a:ext uri="{FF2B5EF4-FFF2-40B4-BE49-F238E27FC236}">
                <a16:creationId xmlns:a16="http://schemas.microsoft.com/office/drawing/2014/main" id="{3405128F-FBD5-D044-3AC8-A1AF4E2632F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2" name="Shape 24">
            <a:extLst>
              <a:ext uri="{FF2B5EF4-FFF2-40B4-BE49-F238E27FC236}">
                <a16:creationId xmlns:a16="http://schemas.microsoft.com/office/drawing/2014/main" id="{3EE59176-B3F2-92C1-71EE-68BE3C9FDD1A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1713B41F-7D80-A0EE-F3B5-2086E1CE307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4" name="Shape 26">
            <a:extLst>
              <a:ext uri="{FF2B5EF4-FFF2-40B4-BE49-F238E27FC236}">
                <a16:creationId xmlns:a16="http://schemas.microsoft.com/office/drawing/2014/main" id="{5EDA7DC0-EE97-FD8B-C204-7A1F8934B0A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E1B2FE26-6EB7-35A3-1947-EF7ACCC8E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460E1EC-4E55-5086-1D35-593CD8DEA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44" y="1209365"/>
            <a:ext cx="10593278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82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B035C-713A-753A-4832-81B4B33F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AA14EE2-750A-2E2A-96D5-833FC3A1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Shape 22">
            <a:extLst>
              <a:ext uri="{FF2B5EF4-FFF2-40B4-BE49-F238E27FC236}">
                <a16:creationId xmlns:a16="http://schemas.microsoft.com/office/drawing/2014/main" id="{FFFEF8B7-394A-13AB-1ED9-4F1D2A96C153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1" name="Shape 23">
            <a:extLst>
              <a:ext uri="{FF2B5EF4-FFF2-40B4-BE49-F238E27FC236}">
                <a16:creationId xmlns:a16="http://schemas.microsoft.com/office/drawing/2014/main" id="{FC35848B-74CA-0404-181E-9AAD582AECF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2" name="Shape 24">
            <a:extLst>
              <a:ext uri="{FF2B5EF4-FFF2-40B4-BE49-F238E27FC236}">
                <a16:creationId xmlns:a16="http://schemas.microsoft.com/office/drawing/2014/main" id="{7B93DBA6-1F6C-A816-4B19-F1E91ABA80C4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414570F1-5015-5F8D-5AEE-3BA43322C5C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4" name="Shape 26">
            <a:extLst>
              <a:ext uri="{FF2B5EF4-FFF2-40B4-BE49-F238E27FC236}">
                <a16:creationId xmlns:a16="http://schemas.microsoft.com/office/drawing/2014/main" id="{0E5A8592-9AD5-E56B-0EE6-3C2611EE491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D6160CAB-1363-1861-894B-531C1629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6DF1C90-313A-D235-B2A7-36F63CBF1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574" y="704523"/>
            <a:ext cx="6306430" cy="46869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AEF0ED-FCEA-7A9D-E607-09B5D35A6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28" y="1540239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3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39ACB-54E8-119F-A986-7545B0E2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3DA148C-EDCF-731E-7F7A-5C57C8D923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A9869D86-3981-3992-3D99-CC5C6536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9F16B3D-C5AB-4AB5-3645-DC1BCE26AB1E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8FE48616-3622-7F8D-2FF6-1D25E9AC9FAD}"/>
              </a:ext>
            </a:extLst>
          </p:cNvPr>
          <p:cNvSpPr/>
          <p:nvPr/>
        </p:nvSpPr>
        <p:spPr>
          <a:xfrm>
            <a:off x="-197457" y="364300"/>
            <a:ext cx="8681890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Integração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da 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Manus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o Instagram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B75BEAF6-1753-389F-F7E8-18A39CC25B51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F4FB2482-118A-5E76-6E69-1929D0DEC34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19CC16EA-92C4-61A8-0898-4BC932808976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B7C708F8-E7A7-F32D-22DD-EE457C55253B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35360DCF-2884-BD31-6B00-2DB3621C9629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173EF139-9491-06D1-F267-2E233CCF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CD7967-A6E8-8D32-BF86-FC9FE6DFE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776" y="765220"/>
            <a:ext cx="6668224" cy="52355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FBC88B-6D75-F5D5-AF24-EAE5A2695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36722"/>
            <a:ext cx="5581617" cy="20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63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FCAD6-23C3-274A-5CAD-2B295A6BF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920BEF9-A828-7F6F-38B9-5656207D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BCB1CD6-9330-833B-1350-C96A153D1AF4}"/>
              </a:ext>
            </a:extLst>
          </p:cNvPr>
          <p:cNvSpPr/>
          <p:nvPr/>
        </p:nvSpPr>
        <p:spPr>
          <a:xfrm>
            <a:off x="406774" y="428385"/>
            <a:ext cx="8124019" cy="5310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4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Algoritmos</a:t>
            </a:r>
            <a:r>
              <a:rPr lang="en-US" sz="34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</a:t>
            </a:r>
            <a:r>
              <a:rPr lang="en-US" sz="34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lógica</a:t>
            </a:r>
            <a:r>
              <a:rPr lang="en-US" sz="3451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451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programação</a:t>
            </a:r>
            <a:endParaRPr lang="en-US" sz="3451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0B136C01-5EBF-C29E-DFCC-5666BD9BA3AC}"/>
              </a:ext>
            </a:extLst>
          </p:cNvPr>
          <p:cNvSpPr/>
          <p:nvPr/>
        </p:nvSpPr>
        <p:spPr>
          <a:xfrm>
            <a:off x="762000" y="1754982"/>
            <a:ext cx="5095875" cy="125730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29279383-C52E-12C2-796B-B679E524C635}"/>
              </a:ext>
            </a:extLst>
          </p:cNvPr>
          <p:cNvSpPr/>
          <p:nvPr/>
        </p:nvSpPr>
        <p:spPr>
          <a:xfrm>
            <a:off x="952501" y="1945482"/>
            <a:ext cx="571500" cy="5715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AB106A27-4D77-F80C-4E85-B801D6C7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1" y="2097882"/>
            <a:ext cx="266700" cy="266700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0835F2F7-FA9D-A4B7-1089-4C670F1C4CAB}"/>
              </a:ext>
            </a:extLst>
          </p:cNvPr>
          <p:cNvSpPr/>
          <p:nvPr/>
        </p:nvSpPr>
        <p:spPr>
          <a:xfrm>
            <a:off x="1714500" y="1979535"/>
            <a:ext cx="899285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Conceito</a:t>
            </a:r>
            <a:endParaRPr lang="en-US" sz="16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76A8C298-B9D8-D41A-41B1-40DBE04DF611}"/>
              </a:ext>
            </a:extLst>
          </p:cNvPr>
          <p:cNvSpPr/>
          <p:nvPr/>
        </p:nvSpPr>
        <p:spPr>
          <a:xfrm>
            <a:off x="1714500" y="2332674"/>
            <a:ext cx="4143375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Algoritmo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é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sequência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finite de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passos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lógicos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resolver um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problema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B1F1ED40-180A-31DE-642D-1EBBDFB5CE38}"/>
              </a:ext>
            </a:extLst>
          </p:cNvPr>
          <p:cNvSpPr/>
          <p:nvPr/>
        </p:nvSpPr>
        <p:spPr>
          <a:xfrm>
            <a:off x="762000" y="3250407"/>
            <a:ext cx="5095875" cy="1350168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A1515C61-086B-CC62-67D0-3F1E06F93EE1}"/>
              </a:ext>
            </a:extLst>
          </p:cNvPr>
          <p:cNvSpPr/>
          <p:nvPr/>
        </p:nvSpPr>
        <p:spPr>
          <a:xfrm>
            <a:off x="952501" y="3440907"/>
            <a:ext cx="571500" cy="5715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708888D6-C5D6-9D95-1401-F3F0AB998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1" y="3593307"/>
            <a:ext cx="266700" cy="266700"/>
          </a:xfrm>
          <a:prstGeom prst="rect">
            <a:avLst/>
          </a:prstGeom>
        </p:spPr>
      </p:pic>
      <p:sp>
        <p:nvSpPr>
          <p:cNvPr id="13" name="Text 8">
            <a:extLst>
              <a:ext uri="{FF2B5EF4-FFF2-40B4-BE49-F238E27FC236}">
                <a16:creationId xmlns:a16="http://schemas.microsoft.com/office/drawing/2014/main" id="{D6D0D70B-3B62-6712-5775-5C97C174D23D}"/>
              </a:ext>
            </a:extLst>
          </p:cNvPr>
          <p:cNvSpPr/>
          <p:nvPr/>
        </p:nvSpPr>
        <p:spPr>
          <a:xfrm>
            <a:off x="1714500" y="3474960"/>
            <a:ext cx="137537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Programação</a:t>
            </a:r>
            <a:endParaRPr lang="en-US" sz="16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E458650B-1534-8330-8B5E-A47A704705CF}"/>
              </a:ext>
            </a:extLst>
          </p:cNvPr>
          <p:cNvSpPr/>
          <p:nvPr/>
        </p:nvSpPr>
        <p:spPr>
          <a:xfrm>
            <a:off x="1714501" y="3741009"/>
            <a:ext cx="4143374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Estruturação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desse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pensamento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para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máquina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execute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tarefas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repetitivas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com </a:t>
            </a:r>
            <a:r>
              <a:rPr lang="en-US" sz="1600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precisão</a:t>
            </a:r>
            <a:r>
              <a:rPr lang="en-US" sz="1600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</a:t>
            </a:r>
            <a:endParaRPr lang="en-US" sz="1600" dirty="0"/>
          </a:p>
        </p:txBody>
      </p:sp>
      <p:sp>
        <p:nvSpPr>
          <p:cNvPr id="30" name="Shape 22">
            <a:extLst>
              <a:ext uri="{FF2B5EF4-FFF2-40B4-BE49-F238E27FC236}">
                <a16:creationId xmlns:a16="http://schemas.microsoft.com/office/drawing/2014/main" id="{FE24FB3C-2CCD-262C-4D78-7847B7356E9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1" name="Shape 23">
            <a:extLst>
              <a:ext uri="{FF2B5EF4-FFF2-40B4-BE49-F238E27FC236}">
                <a16:creationId xmlns:a16="http://schemas.microsoft.com/office/drawing/2014/main" id="{2F89EA0C-62D5-2A9F-DD8C-067B54DCCA94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2" name="Shape 24">
            <a:extLst>
              <a:ext uri="{FF2B5EF4-FFF2-40B4-BE49-F238E27FC236}">
                <a16:creationId xmlns:a16="http://schemas.microsoft.com/office/drawing/2014/main" id="{BBDAF9AC-2E95-FB16-B60D-7EC2DED3E9BD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568065F1-E1CC-E5BD-BBE5-419FCA125315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34" name="Shape 26">
            <a:extLst>
              <a:ext uri="{FF2B5EF4-FFF2-40B4-BE49-F238E27FC236}">
                <a16:creationId xmlns:a16="http://schemas.microsoft.com/office/drawing/2014/main" id="{2E5BF520-3FF1-4308-42D5-2E44078BB17A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8942B640-AD9D-0EF0-04CA-90976F231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1D060F08-CC91-78C4-8E94-5D9AF7646F25}"/>
              </a:ext>
            </a:extLst>
          </p:cNvPr>
          <p:cNvSpPr/>
          <p:nvPr/>
        </p:nvSpPr>
        <p:spPr>
          <a:xfrm>
            <a:off x="6096000" y="1945482"/>
            <a:ext cx="5715001" cy="253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A0B06F1D-D9EE-04DB-14A3-58F3BDD5F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829" y="2432860"/>
            <a:ext cx="3746928" cy="579422"/>
          </a:xfrm>
          <a:prstGeom prst="rect">
            <a:avLst/>
          </a:prstGeom>
        </p:spPr>
      </p:pic>
      <p:pic>
        <p:nvPicPr>
          <p:cNvPr id="1026" name="Picture 2" descr="Cursor: The AI-Enhanced IDE Powering Intelligent Marketing Automation And  Campaign Engineering - Marketing Agent Blog">
            <a:extLst>
              <a:ext uri="{FF2B5EF4-FFF2-40B4-BE49-F238E27FC236}">
                <a16:creationId xmlns:a16="http://schemas.microsoft.com/office/drawing/2014/main" id="{40FF3599-A00E-A3EA-851B-2BD66F89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18" y="3440907"/>
            <a:ext cx="1191918" cy="8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966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889D3-67F3-0DF0-99DF-9758BFD17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F032B29-6E1D-3B5E-2585-213A120F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8B99FBB0-3139-5A32-DECD-2FBD57CF6824}"/>
              </a:ext>
            </a:extLst>
          </p:cNvPr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1C2A49F-44BF-07DE-89D5-18F0F8A3374A}"/>
              </a:ext>
            </a:extLst>
          </p:cNvPr>
          <p:cNvSpPr/>
          <p:nvPr/>
        </p:nvSpPr>
        <p:spPr>
          <a:xfrm>
            <a:off x="571501" y="424934"/>
            <a:ext cx="5934317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Chatbots, </a:t>
            </a:r>
            <a:r>
              <a:rPr lang="en-US" sz="2400" b="1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Agentes</a:t>
            </a:r>
            <a:r>
              <a:rPr lang="en-US" sz="24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 e </a:t>
            </a:r>
            <a:r>
              <a:rPr lang="en-US" sz="2400" b="1" dirty="0" err="1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Automações</a:t>
            </a:r>
            <a:endParaRPr lang="en-US" sz="2400" dirty="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618DA2BD-8ACC-F635-540C-CEA433B07144}"/>
              </a:ext>
            </a:extLst>
          </p:cNvPr>
          <p:cNvSpPr/>
          <p:nvPr/>
        </p:nvSpPr>
        <p:spPr>
          <a:xfrm>
            <a:off x="943305" y="1361972"/>
            <a:ext cx="10042196" cy="3095729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1467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A0CD882A-AD38-3109-118F-EA4ACBD483A0}"/>
              </a:ext>
            </a:extLst>
          </p:cNvPr>
          <p:cNvSpPr/>
          <p:nvPr/>
        </p:nvSpPr>
        <p:spPr>
          <a:xfrm>
            <a:off x="1404578" y="1667672"/>
            <a:ext cx="3514564" cy="340328"/>
          </a:xfrm>
          <a:prstGeom prst="rect">
            <a:avLst/>
          </a:prstGeom>
          <a:noFill/>
          <a:ln/>
        </p:spPr>
        <p:txBody>
          <a:bodyPr wrap="square" lIns="0" tIns="0" rIns="0" bIns="113453" rtlCol="0" anchor="ctr">
            <a:spAutoFit/>
          </a:bodyPr>
          <a:lstStyle/>
          <a:p>
            <a:r>
              <a:rPr lang="en-US" sz="1467" b="1" dirty="0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Do </a:t>
            </a:r>
            <a:r>
              <a:rPr lang="en-US" sz="1467" b="1" dirty="0" err="1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básico</a:t>
            </a:r>
            <a:r>
              <a:rPr lang="en-US" sz="1467" b="1" dirty="0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467" b="1" dirty="0" err="1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ao</a:t>
            </a:r>
            <a:r>
              <a:rPr lang="en-US" sz="1467" b="1" dirty="0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467" b="1" dirty="0" err="1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avançado</a:t>
            </a:r>
            <a:r>
              <a:rPr lang="en-US" sz="1467" b="1" dirty="0">
                <a:solidFill>
                  <a:srgbClr val="FF66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:</a:t>
            </a:r>
            <a:endParaRPr lang="en-US" sz="1467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5A60252-B421-E167-2E40-2F9E2C3783BE}"/>
              </a:ext>
            </a:extLst>
          </p:cNvPr>
          <p:cNvSpPr/>
          <p:nvPr/>
        </p:nvSpPr>
        <p:spPr>
          <a:xfrm>
            <a:off x="1348586" y="2773496"/>
            <a:ext cx="9372367" cy="225767"/>
          </a:xfrm>
          <a:prstGeom prst="rect">
            <a:avLst/>
          </a:prstGeom>
          <a:noFill/>
          <a:ln/>
        </p:spPr>
        <p:txBody>
          <a:bodyPr wrap="square" lIns="340191" tIns="0" rIns="0" bIns="0" rtlCol="0" anchor="ctr">
            <a:spAutoFit/>
          </a:bodyPr>
          <a:lstStyle/>
          <a:p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Agentes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 para chatbot: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Botpress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Make</a:t>
            </a:r>
            <a:endParaRPr lang="en-US" sz="1467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11C9B4D9-A6A2-609D-F496-C688E98E5EC1}"/>
              </a:ext>
            </a:extLst>
          </p:cNvPr>
          <p:cNvSpPr/>
          <p:nvPr/>
        </p:nvSpPr>
        <p:spPr>
          <a:xfrm>
            <a:off x="1348586" y="2283081"/>
            <a:ext cx="8067580" cy="225767"/>
          </a:xfrm>
          <a:prstGeom prst="rect">
            <a:avLst/>
          </a:prstGeom>
          <a:noFill/>
          <a:ln/>
        </p:spPr>
        <p:txBody>
          <a:bodyPr wrap="square" lIns="340191" tIns="0" rIns="0" bIns="0" rtlCol="0" anchor="ctr">
            <a:spAutoFit/>
          </a:bodyPr>
          <a:lstStyle/>
          <a:p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ChatBots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no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atendimento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: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Autoagents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Kommo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Umbler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.</a:t>
            </a:r>
            <a:endParaRPr lang="en-US" sz="1467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2DC907C9-B076-FE46-0543-A41768C224CC}"/>
              </a:ext>
            </a:extLst>
          </p:cNvPr>
          <p:cNvSpPr/>
          <p:nvPr/>
        </p:nvSpPr>
        <p:spPr>
          <a:xfrm>
            <a:off x="1354487" y="3263911"/>
            <a:ext cx="7587829" cy="225767"/>
          </a:xfrm>
          <a:prstGeom prst="rect">
            <a:avLst/>
          </a:prstGeom>
          <a:noFill/>
          <a:ln/>
        </p:spPr>
        <p:txBody>
          <a:bodyPr wrap="square" lIns="340191" tIns="0" rIns="0" bIns="0" rtlCol="0" anchor="ctr">
            <a:spAutoFit/>
          </a:bodyPr>
          <a:lstStyle/>
          <a:p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Automações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: Make, n8n</a:t>
            </a:r>
            <a:endParaRPr lang="en-US" sz="1467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6C2BABAA-1144-1F8C-C985-C0C6E51B56DB}"/>
              </a:ext>
            </a:extLst>
          </p:cNvPr>
          <p:cNvSpPr/>
          <p:nvPr/>
        </p:nvSpPr>
        <p:spPr>
          <a:xfrm>
            <a:off x="1341794" y="3754326"/>
            <a:ext cx="8620025" cy="225767"/>
          </a:xfrm>
          <a:prstGeom prst="rect">
            <a:avLst/>
          </a:prstGeom>
          <a:noFill/>
          <a:ln/>
        </p:spPr>
        <p:txBody>
          <a:bodyPr wrap="square" lIns="340191" tIns="0" rIns="0" bIns="0" rtlCol="0" anchor="ctr">
            <a:spAutoFit/>
          </a:bodyPr>
          <a:lstStyle/>
          <a:p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Antigravity: IA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que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gera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467" dirty="0" err="1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automações</a:t>
            </a:r>
            <a:r>
              <a:rPr lang="en-US" sz="1467" dirty="0">
                <a:solidFill>
                  <a:srgbClr val="333333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IA</a:t>
            </a:r>
            <a:endParaRPr lang="en-US" sz="1467" dirty="0"/>
          </a:p>
        </p:txBody>
      </p:sp>
      <p:pic>
        <p:nvPicPr>
          <p:cNvPr id="1026" name="Picture 2" descr="WhatsApp Business – Apps no Google Play">
            <a:extLst>
              <a:ext uri="{FF2B5EF4-FFF2-40B4-BE49-F238E27FC236}">
                <a16:creationId xmlns:a16="http://schemas.microsoft.com/office/drawing/2014/main" id="{28231F07-573D-8978-308B-C788A94F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2" y="5001303"/>
            <a:ext cx="820268" cy="8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itique - Detalhamento de Votos">
            <a:extLst>
              <a:ext uri="{FF2B5EF4-FFF2-40B4-BE49-F238E27FC236}">
                <a16:creationId xmlns:a16="http://schemas.microsoft.com/office/drawing/2014/main" id="{33CAC953-EE02-E9C5-5D6C-6B1B9492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5006909"/>
            <a:ext cx="820268" cy="8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drive – Apps no Google Play">
            <a:extLst>
              <a:ext uri="{FF2B5EF4-FFF2-40B4-BE49-F238E27FC236}">
                <a16:creationId xmlns:a16="http://schemas.microsoft.com/office/drawing/2014/main" id="{512A589E-706D-3E81-1263-66E59F62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38" y="5001303"/>
            <a:ext cx="811823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branding RD Station 2025: Confira as Mudanças da Marca - Agência de  Marketing, Vendas &amp; Branding | Goiânia, Brasília e São Paulo">
            <a:extLst>
              <a:ext uri="{FF2B5EF4-FFF2-40B4-BE49-F238E27FC236}">
                <a16:creationId xmlns:a16="http://schemas.microsoft.com/office/drawing/2014/main" id="{93530493-8DE3-2849-E806-C67B12716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27577" r="10545" b="19125"/>
          <a:stretch>
            <a:fillRect/>
          </a:stretch>
        </p:blipFill>
        <p:spPr bwMode="auto">
          <a:xfrm>
            <a:off x="4995965" y="5186359"/>
            <a:ext cx="1409700" cy="61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4A71054-9C28-DE68-758D-ABCECFC88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228" y="5028384"/>
            <a:ext cx="1748467" cy="79879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2091C88-3996-34F2-677B-4EA507847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3259" y="5141990"/>
            <a:ext cx="1714739" cy="57158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DF665A4-D50D-E757-76E1-152C3276A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7735" y="5978147"/>
            <a:ext cx="1448003" cy="76210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458D7F9-C3DC-FBB6-5E8B-8DC0CECB0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637" y="5976146"/>
            <a:ext cx="1816353" cy="749404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C8B5B00-6DA5-2E23-95CE-D3A8909133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8285" y="5978147"/>
            <a:ext cx="1651231" cy="6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9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3AD4-C5D7-652C-712D-7F9F6FED1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B39AE72-D7E5-3F03-6731-E2A7D02247C0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CE45804C-CB67-17D3-3923-B28675C54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E90F5C1-C39F-AFB0-77AB-79246C324E71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615C205-B047-5D96-9617-60D700B4EFFC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A0497835-90A7-50FF-5C80-0005F8D7D073}"/>
              </a:ext>
            </a:extLst>
          </p:cNvPr>
          <p:cNvSpPr/>
          <p:nvPr/>
        </p:nvSpPr>
        <p:spPr>
          <a:xfrm>
            <a:off x="561339" y="127253"/>
            <a:ext cx="2082301" cy="5078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3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Botplugin</a:t>
            </a:r>
            <a:endParaRPr lang="en-US" sz="3300" dirty="0"/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1B5DD449-BE37-2190-0BAD-E5776EAD3424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42D19139-10CB-82A8-872C-52FAB08AD55E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D0B9A85A-99EF-844E-A925-7728496A5E0F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8CB22A17-0DC1-5AB4-5DCF-6D635E889E7A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0E60585A-987F-2120-3CA3-2BB0BBC5820B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A7B1C244-D311-DE0E-449F-322EBB9F3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6" name="Imagem 5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5B2F8046-7B02-57DD-F573-9346A880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8896"/>
            <a:ext cx="12192000" cy="59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51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8B562-392F-C43F-E784-48327BF22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A82109B-5A51-3ACF-8608-F59D75878984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72FC2DE8-B5B9-0F86-FE8A-D5DE36A3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1006CF6-55CD-6261-2D03-CF33A67FBDB0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6239FF3-7180-8260-8E6C-FC26A5C01781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826E8191-CFA9-1C79-D93E-A04BAC8CC4F3}"/>
              </a:ext>
            </a:extLst>
          </p:cNvPr>
          <p:cNvSpPr/>
          <p:nvPr/>
        </p:nvSpPr>
        <p:spPr>
          <a:xfrm>
            <a:off x="673551" y="127253"/>
            <a:ext cx="1857881" cy="5078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3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BotPress</a:t>
            </a:r>
            <a:endParaRPr lang="en-US" sz="3300" dirty="0"/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FD1CD4D1-3772-ACB3-BC60-014F6FC24A74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59E5B74F-8965-78EC-6C91-B0B5C157A303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C755841D-E4D2-722A-CF2B-D7FA560605F6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5BADD423-91CC-DF39-B154-534B5608E164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F0B94248-92A0-D156-C066-BDA7912A3561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B7B586B2-376C-C7B8-975F-B8D02164B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157B939-912D-FE0A-4FBB-4617A6A21D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973"/>
          <a:stretch>
            <a:fillRect/>
          </a:stretch>
        </p:blipFill>
        <p:spPr>
          <a:xfrm>
            <a:off x="0" y="598414"/>
            <a:ext cx="12192000" cy="59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2BB0B-5E1C-40FC-572E-D5326D038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8A6A881-D36C-6DFC-9F4F-14ACADFC4BAE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D3896D0B-11E0-6DC8-724D-DB6D10AB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C91ABE6-BBF5-E976-D164-4F1129158083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B142036D-3836-2CD5-D208-AAB9C5740F43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9E9E4231-DFA0-BCE1-464B-282801D20730}"/>
              </a:ext>
            </a:extLst>
          </p:cNvPr>
          <p:cNvSpPr/>
          <p:nvPr/>
        </p:nvSpPr>
        <p:spPr>
          <a:xfrm>
            <a:off x="1018997" y="127253"/>
            <a:ext cx="1166987" cy="5078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3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Make</a:t>
            </a:r>
            <a:endParaRPr lang="en-US" sz="3300" dirty="0"/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4C3E91DA-9411-8CEE-D46F-9F03ACBC0DB3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D4847994-39EA-4881-A0F9-3DF21E1BAFF8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29CA2F99-E1CE-83ED-D11C-86EADB41D9F4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6E320B49-0CDE-AE16-2D68-715C0205AFF6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DAF5E583-2324-EB17-E2B8-E1058E0E0DB6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A085E77B-4267-661E-D1B9-15DA5FF9C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C8795F5-EE7A-B383-AB05-DD03FF16B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1500"/>
            <a:ext cx="12192000" cy="59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605B4-06F2-5871-5BDB-46555ED1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8FCEEEF-0409-80A4-A225-BD34A77D03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BB495862-B984-5792-0205-2A2F66B6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FD823AD-2324-2679-BE1E-1EDE7A186FB5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AE4B38E3-97A4-E060-B490-D15EBE9099E4}"/>
              </a:ext>
            </a:extLst>
          </p:cNvPr>
          <p:cNvSpPr/>
          <p:nvPr/>
        </p:nvSpPr>
        <p:spPr>
          <a:xfrm>
            <a:off x="762001" y="531169"/>
            <a:ext cx="3196388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 case da Target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FED2C403-BDEE-309F-54A1-999A1EA10E9F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C6C45D2-B788-3D72-03F4-F152DEB444E1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167F439-B533-CADB-A4D8-0A424BB0F93B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7B2D3DD-FE78-BEF6-CB9A-F7AE34882759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56B0FA67-FDB4-0FA1-C547-2D16DC98C637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20A4217F-E581-9D4D-FDE8-7976BA007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9EFBCED-DD3E-2A6D-A123-78BFFF4A1C3B}"/>
              </a:ext>
            </a:extLst>
          </p:cNvPr>
          <p:cNvSpPr txBox="1"/>
          <p:nvPr/>
        </p:nvSpPr>
        <p:spPr>
          <a:xfrm>
            <a:off x="762002" y="1443422"/>
            <a:ext cx="48293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ano era 2002 e a TARGET, gigante varejista norte-americana, lançou ao seu estatístico Andrew Pole o seguinte desafio: “</a:t>
            </a:r>
            <a:r>
              <a:rPr lang="pt-BR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 possível descobrir quais das nossas clientes estão grávidas?</a:t>
            </a:r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”</a:t>
            </a:r>
          </a:p>
          <a:p>
            <a:endParaRPr lang="pt-BR" sz="20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invasão da privacidade desta família ganhou as páginas do New York Times com o artigo </a:t>
            </a:r>
            <a:r>
              <a:rPr lang="pt-BR" sz="20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</a:t>
            </a:r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20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Companie</a:t>
            </a:r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20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Learn</a:t>
            </a:r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20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</a:t>
            </a:r>
            <a:r>
              <a:rPr lang="pt-BR" sz="2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Secrets (“Como as Companhias Descobrem seus segredos”).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BAE63A-8318-72B7-92C9-1F632786C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28"/>
            <a:ext cx="5715001" cy="54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0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3BF8-50E6-1398-8A30-41150ED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3F63AE8-6626-20AD-D7E7-305417FF411C}"/>
              </a:ext>
            </a:extLst>
          </p:cNvPr>
          <p:cNvGrpSpPr/>
          <p:nvPr/>
        </p:nvGrpSpPr>
        <p:grpSpPr>
          <a:xfrm>
            <a:off x="0" y="0"/>
            <a:ext cx="12192000" cy="7486651"/>
            <a:chOff x="0" y="0"/>
            <a:chExt cx="9144000" cy="5614988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B4D9501D-301A-34A3-6819-282B86F4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614988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D9A5559-AABF-B060-73E6-A49DE476F63C}"/>
                </a:ext>
              </a:extLst>
            </p:cNvPr>
            <p:cNvSpPr/>
            <p:nvPr/>
          </p:nvSpPr>
          <p:spPr>
            <a:xfrm>
              <a:off x="285750" y="3026979"/>
              <a:ext cx="8486774" cy="1980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B2224A9C-A29A-1FCC-42AD-5D668EAB1358}"/>
                </a:ext>
              </a:extLst>
            </p:cNvPr>
            <p:cNvSpPr/>
            <p:nvPr/>
          </p:nvSpPr>
          <p:spPr>
            <a:xfrm>
              <a:off x="4755358" y="1791891"/>
              <a:ext cx="3995736" cy="224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86C94CFF-84C4-0BE9-396B-2BF7CC1BAE5D}"/>
              </a:ext>
            </a:extLst>
          </p:cNvPr>
          <p:cNvSpPr/>
          <p:nvPr/>
        </p:nvSpPr>
        <p:spPr>
          <a:xfrm>
            <a:off x="1174490" y="127253"/>
            <a:ext cx="856004" cy="5078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33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N8n</a:t>
            </a:r>
            <a:endParaRPr lang="en-US" sz="3300" dirty="0"/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AD711CF6-F113-9023-1C10-3181C46FC9A7}"/>
              </a:ext>
            </a:extLst>
          </p:cNvPr>
          <p:cNvSpPr/>
          <p:nvPr/>
        </p:nvSpPr>
        <p:spPr>
          <a:xfrm>
            <a:off x="0" y="6724651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67DF8937-0B1A-0C83-A154-9238BB9F5CD0}"/>
              </a:ext>
            </a:extLst>
          </p:cNvPr>
          <p:cNvSpPr/>
          <p:nvPr/>
        </p:nvSpPr>
        <p:spPr>
          <a:xfrm>
            <a:off x="3657600" y="681990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DD0869BF-F124-BBAB-9560-25B84778ED97}"/>
              </a:ext>
            </a:extLst>
          </p:cNvPr>
          <p:cNvSpPr/>
          <p:nvPr/>
        </p:nvSpPr>
        <p:spPr>
          <a:xfrm>
            <a:off x="0" y="7200900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ABC90BA2-5358-3CD0-DD2B-5F07341B0F89}"/>
              </a:ext>
            </a:extLst>
          </p:cNvPr>
          <p:cNvSpPr/>
          <p:nvPr/>
        </p:nvSpPr>
        <p:spPr>
          <a:xfrm>
            <a:off x="381000" y="6839295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80AFD2EB-7BD5-8BF8-89EF-41D845B4FB92}"/>
              </a:ext>
            </a:extLst>
          </p:cNvPr>
          <p:cNvSpPr/>
          <p:nvPr/>
        </p:nvSpPr>
        <p:spPr>
          <a:xfrm>
            <a:off x="11239501" y="672465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75E96523-57DE-F7F5-5371-644E80972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867525"/>
            <a:ext cx="285751" cy="285751"/>
          </a:xfrm>
          <a:prstGeom prst="rect">
            <a:avLst/>
          </a:prstGeom>
        </p:spPr>
      </p:pic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023B9EF2-F82D-9F86-7D3E-04769218A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771051"/>
            <a:ext cx="11100154" cy="59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854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5DF3-E709-51CE-AF16-4638A27E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C277F20-4DB2-7D7E-CE05-C2D8133E11F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43140086-BC78-617D-1C0C-6C99F54F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3A6EBA7-CB4D-E7F9-E4E7-F7FC9951B03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12C7801F-4CF3-96B9-C9F7-8043E75E0EFE}"/>
              </a:ext>
            </a:extLst>
          </p:cNvPr>
          <p:cNvSpPr/>
          <p:nvPr/>
        </p:nvSpPr>
        <p:spPr>
          <a:xfrm>
            <a:off x="762001" y="531169"/>
            <a:ext cx="8176918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Indicadores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Desempenho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 Dashboards</a:t>
            </a:r>
            <a:endParaRPr lang="en-US" sz="3000" dirty="0">
              <a:solidFill>
                <a:srgbClr val="FF6B35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9AE8167A-9DCE-6F72-3500-B90C7B0BABF9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A0FBFBA8-0711-71E6-F7DF-7AEBCF09ED9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A3F938E2-9E92-7552-571E-3F0CDC38DDBA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9EB44F11-2A67-E962-29F5-1A4E0A3DF9D6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556A611B-423B-45A2-F4B4-7F04E6CEEE66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B30D7F5-EBA7-9162-ADA3-189CAFFC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5AF224A-C1C3-1C14-C1C6-54CA7906F50B}"/>
              </a:ext>
            </a:extLst>
          </p:cNvPr>
          <p:cNvSpPr txBox="1"/>
          <p:nvPr/>
        </p:nvSpPr>
        <p:spPr>
          <a:xfrm>
            <a:off x="7120328" y="1509444"/>
            <a:ext cx="45477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Passo 1) </a:t>
            </a:r>
            <a:r>
              <a:rPr lang="pt-BR" dirty="0"/>
              <a:t>Prompt: solicitar à IA para gerar um dashboard em HTML.</a:t>
            </a:r>
          </a:p>
          <a:p>
            <a:endParaRPr lang="pt-BR" dirty="0"/>
          </a:p>
          <a:p>
            <a:r>
              <a:rPr lang="pt-BR" b="1" dirty="0"/>
              <a:t>Passo 2)</a:t>
            </a:r>
            <a:r>
              <a:rPr lang="pt-BR" dirty="0"/>
              <a:t> Copiar e colar o código no bloco de nota e salvar como .</a:t>
            </a:r>
            <a:r>
              <a:rPr lang="pt-BR" dirty="0" err="1"/>
              <a:t>html</a:t>
            </a:r>
            <a:endParaRPr lang="pt-BR" dirty="0"/>
          </a:p>
          <a:p>
            <a:endParaRPr lang="pt-BR" dirty="0"/>
          </a:p>
          <a:p>
            <a:r>
              <a:rPr lang="pt-BR" b="1" dirty="0"/>
              <a:t>Passo 3)</a:t>
            </a:r>
            <a:r>
              <a:rPr lang="pt-BR" dirty="0"/>
              <a:t> Ajustar conforme necessidade, exemplo: </a:t>
            </a:r>
          </a:p>
          <a:p>
            <a:r>
              <a:rPr lang="pt-BR" i="1" dirty="0"/>
              <a:t>Adicione um novo cartão de KPI ao lado do Total Investido chamado 'Custo por Clique Médio'. Calcule esse valor dividindo o Total Investido pelo Total de Cliques e exiba no formato monetário.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3A367A9-90D1-65E8-B005-E4438FBF8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48" y="1355198"/>
            <a:ext cx="6585255" cy="38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83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0A42F-D324-CB71-DE52-576F2CD4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A99ECFF-4B07-E697-6422-45DEE3E324A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688CF0BE-B858-2E53-08E7-664E01E92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F99329AE-7127-A616-DF41-ADE8342B478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C97C9074-9B44-BDC1-92AC-727F8D8CA6E7}"/>
              </a:ext>
            </a:extLst>
          </p:cNvPr>
          <p:cNvSpPr/>
          <p:nvPr/>
        </p:nvSpPr>
        <p:spPr>
          <a:xfrm>
            <a:off x="762001" y="531169"/>
            <a:ext cx="5972789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Monitoramento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urbano</a:t>
            </a:r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com IA</a:t>
            </a:r>
            <a:endParaRPr lang="en-US" sz="3000" dirty="0">
              <a:solidFill>
                <a:srgbClr val="0A1E3D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5AE247E4-69D9-72E8-1EA9-CF5872B45EA3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30066283-57D9-0073-A18C-1C22A9BD6A0C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2A8E650E-76E7-94B2-D56C-1039D90E3A36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730FC4F-8638-ED14-EEBE-45E258072E3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DACDD4C-1F36-A2B7-467C-2F1D55DDA32F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D6228FBE-0841-E50A-E83D-416F77E0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EDDC96-665B-1FC3-6489-F20F7C8B8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3"/>
          <a:stretch>
            <a:fillRect/>
          </a:stretch>
        </p:blipFill>
        <p:spPr>
          <a:xfrm>
            <a:off x="0" y="1033610"/>
            <a:ext cx="12192000" cy="51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233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01738-F560-32C7-FA24-EC6938B65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DD0B486-8ECF-9707-5761-2A6D3D5172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643FF71E-91CF-5CFB-D465-341F00E8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54B08B9-6C9D-0B2B-3FAD-02E087265117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7BB3D112-84B4-AC8C-6A7F-7AA2A0E396D3}"/>
              </a:ext>
            </a:extLst>
          </p:cNvPr>
          <p:cNvSpPr/>
          <p:nvPr/>
        </p:nvSpPr>
        <p:spPr>
          <a:xfrm>
            <a:off x="762001" y="531169"/>
            <a:ext cx="7324121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Estudo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caso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1: coleta de </a:t>
            </a:r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demandas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endParaRPr lang="en-US" sz="3000" dirty="0">
              <a:solidFill>
                <a:srgbClr val="0A1E3D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1820BFCD-D365-2935-F561-97C806022608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B53BEDD-6861-2344-2B5D-E19525124628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834F0BFC-07C9-E677-089F-5FCD1EC5C8E3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07308811-D251-EE6A-E5AA-236EDF553B54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72A9914C-A061-A009-CC60-7B6B4B8668D4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C7953403-D2CC-F62B-83F0-0F3CE022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86A987-E1BB-CE6A-0D30-7A8D70608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65" y="1373834"/>
            <a:ext cx="8216069" cy="44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3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C853-E567-E53B-DCB7-700D3B8B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DABB5E0-FFCF-F382-DD86-374BD22A34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89A97DE2-62B2-22F3-E916-B1FBD1C8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6764B066-F8B6-E689-2A9B-A9F82D65F64D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CAB5DC17-90A9-3F9D-869D-3E8F0824CD5F}"/>
              </a:ext>
            </a:extLst>
          </p:cNvPr>
          <p:cNvSpPr/>
          <p:nvPr/>
        </p:nvSpPr>
        <p:spPr>
          <a:xfrm>
            <a:off x="762001" y="531169"/>
            <a:ext cx="7984558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Estudo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 </a:t>
            </a:r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caso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2: coleta de dados </a:t>
            </a:r>
            <a:r>
              <a:rPr lang="en-US" sz="3000" b="1" dirty="0" err="1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por</a:t>
            </a:r>
            <a:r>
              <a:rPr lang="en-US" sz="3000" b="1" dirty="0">
                <a:solidFill>
                  <a:srgbClr val="0A1E3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API </a:t>
            </a:r>
            <a:endParaRPr lang="en-US" sz="3000" dirty="0">
              <a:solidFill>
                <a:srgbClr val="0A1E3D"/>
              </a:solidFill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7B99F801-3893-12A8-339D-1F40C3B1BF57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B8D593F0-F996-4544-DD8D-AE233D062BA7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C617E3A5-190A-A715-F7DE-B99E835E4A58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F2EC1431-6445-0DBF-D778-C6CF3F1A04D6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88089A76-882E-CD9E-B547-314AD14621D0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5810348F-A618-183A-40D4-F2A15B6B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2DA0D6-66FF-4A75-AE36-33BE50092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67" y="1122229"/>
            <a:ext cx="8791666" cy="46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6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334500" y="-1428749"/>
            <a:ext cx="3810000" cy="3810000"/>
          </a:xfrm>
          <a:prstGeom prst="ellipse">
            <a:avLst/>
          </a:prstGeom>
          <a:solidFill>
            <a:srgbClr val="FF6B35">
              <a:alpha val="10000"/>
            </a:srgbClr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4" name="Shape 1"/>
          <p:cNvSpPr/>
          <p:nvPr/>
        </p:nvSpPr>
        <p:spPr>
          <a:xfrm>
            <a:off x="-761999" y="4953001"/>
            <a:ext cx="2857500" cy="28575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5" name="Text 2"/>
          <p:cNvSpPr/>
          <p:nvPr/>
        </p:nvSpPr>
        <p:spPr>
          <a:xfrm>
            <a:off x="1936459" y="1442845"/>
            <a:ext cx="5251438" cy="8309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Obrigado pela </a:t>
            </a:r>
            <a:endParaRPr lang="en-US" sz="5400" dirty="0"/>
          </a:p>
        </p:txBody>
      </p:sp>
      <p:sp>
        <p:nvSpPr>
          <p:cNvPr id="6" name="Text 3"/>
          <p:cNvSpPr/>
          <p:nvPr/>
        </p:nvSpPr>
        <p:spPr>
          <a:xfrm>
            <a:off x="7075431" y="1442845"/>
            <a:ext cx="3124252" cy="8309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Atenção!</a:t>
            </a:r>
            <a:endParaRPr lang="en-US" sz="5400" dirty="0"/>
          </a:p>
        </p:txBody>
      </p:sp>
      <p:sp>
        <p:nvSpPr>
          <p:cNvPr id="7" name="Shape 4"/>
          <p:cNvSpPr/>
          <p:nvPr/>
        </p:nvSpPr>
        <p:spPr>
          <a:xfrm>
            <a:off x="4667214" y="2617478"/>
            <a:ext cx="2857500" cy="381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10" name="Text 7"/>
          <p:cNvSpPr/>
          <p:nvPr/>
        </p:nvSpPr>
        <p:spPr>
          <a:xfrm>
            <a:off x="5616139" y="4489247"/>
            <a:ext cx="959685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867" b="1" kern="0" spc="3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Contato</a:t>
            </a:r>
            <a:endParaRPr lang="en-US" sz="1867" dirty="0"/>
          </a:p>
        </p:txBody>
      </p:sp>
      <p:sp>
        <p:nvSpPr>
          <p:cNvPr id="11" name="Shape 8"/>
          <p:cNvSpPr/>
          <p:nvPr/>
        </p:nvSpPr>
        <p:spPr>
          <a:xfrm>
            <a:off x="3354103" y="4994857"/>
            <a:ext cx="381000" cy="3810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867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877" y="5099633"/>
            <a:ext cx="171451" cy="17145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851271" y="5041699"/>
            <a:ext cx="3531415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867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gualbertodemoura@gmail.com</a:t>
            </a:r>
            <a:endParaRPr lang="en-US" sz="1867" dirty="0"/>
          </a:p>
        </p:txBody>
      </p:sp>
      <p:sp>
        <p:nvSpPr>
          <p:cNvPr id="18" name="Shape 8">
            <a:extLst>
              <a:ext uri="{FF2B5EF4-FFF2-40B4-BE49-F238E27FC236}">
                <a16:creationId xmlns:a16="http://schemas.microsoft.com/office/drawing/2014/main" id="{8C589090-69FF-5569-67D9-75DA0ABC5C09}"/>
              </a:ext>
            </a:extLst>
          </p:cNvPr>
          <p:cNvSpPr/>
          <p:nvPr/>
        </p:nvSpPr>
        <p:spPr>
          <a:xfrm>
            <a:off x="3361112" y="5702552"/>
            <a:ext cx="381000" cy="381000"/>
          </a:xfrm>
          <a:prstGeom prst="ellipse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1867"/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6059266C-E029-0A2D-CF44-A6D815962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87" y="5807328"/>
            <a:ext cx="171451" cy="171451"/>
          </a:xfrm>
          <a:prstGeom prst="rect">
            <a:avLst/>
          </a:prstGeom>
        </p:spPr>
      </p:pic>
      <p:sp>
        <p:nvSpPr>
          <p:cNvPr id="20" name="Text 9">
            <a:extLst>
              <a:ext uri="{FF2B5EF4-FFF2-40B4-BE49-F238E27FC236}">
                <a16:creationId xmlns:a16="http://schemas.microsoft.com/office/drawing/2014/main" id="{57DAF9A0-A449-CBAB-0794-379B46D24F8B}"/>
              </a:ext>
            </a:extLst>
          </p:cNvPr>
          <p:cNvSpPr/>
          <p:nvPr/>
        </p:nvSpPr>
        <p:spPr>
          <a:xfrm>
            <a:off x="3931144" y="5777420"/>
            <a:ext cx="1760097" cy="2873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867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(41) 99252-7802</a:t>
            </a:r>
            <a:endParaRPr lang="en-US" sz="1867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D5E7-C011-55C3-9973-E83E0554B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CB1C3CE-04C8-2001-79E2-A0A6BE2B6E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6C771606-A082-970E-403F-8C659BE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DA4DA4E-7E82-8CF2-34B1-804581D0C37E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4D254696-BCC9-3B3C-9BB8-981528931CC8}"/>
              </a:ext>
            </a:extLst>
          </p:cNvPr>
          <p:cNvSpPr/>
          <p:nvPr/>
        </p:nvSpPr>
        <p:spPr>
          <a:xfrm>
            <a:off x="762001" y="531169"/>
            <a:ext cx="7120539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1940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O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despertar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dos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gigantes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EBCAF3D0-5D8B-D199-9D44-7216809CBFD5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8E613E30-B534-3D3E-887D-B3489B4E8952}"/>
              </a:ext>
            </a:extLst>
          </p:cNvPr>
          <p:cNvSpPr/>
          <p:nvPr/>
        </p:nvSpPr>
        <p:spPr>
          <a:xfrm>
            <a:off x="6327227" y="5264808"/>
            <a:ext cx="5656316" cy="1237593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6A6B8A9E-4602-B211-A82A-C845E6AFD651}"/>
              </a:ext>
            </a:extLst>
          </p:cNvPr>
          <p:cNvSpPr/>
          <p:nvPr/>
        </p:nvSpPr>
        <p:spPr>
          <a:xfrm>
            <a:off x="6336659" y="5264808"/>
            <a:ext cx="60959" cy="16764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83D56E3A-C688-BF06-E221-BF4FD7DD0353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C38C6034-2EC0-1DF6-E815-2EED0C574C50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5792FEC0-8D86-56F9-C88A-E515E36B185D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6909A9A1-4404-BD93-89D6-982E6C282C6D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4FFCFB3E-9142-580E-6B84-9CC52998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BAA5EE91-B260-3A79-8E13-A5318923C476}"/>
              </a:ext>
            </a:extLst>
          </p:cNvPr>
          <p:cNvSpPr txBox="1"/>
          <p:nvPr/>
        </p:nvSpPr>
        <p:spPr>
          <a:xfrm>
            <a:off x="733974" y="1191176"/>
            <a:ext cx="5656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nascimento do computador digital e a força bruta de cálculo.</a:t>
            </a:r>
          </a:p>
          <a:p>
            <a:pPr marL="380990" indent="-380990" fontAlgn="base">
              <a:buFont typeface="Arial" panose="020B0604020202020204" pitchFamily="34" charset="0"/>
              <a:buChar char="•"/>
            </a:pP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Grande Marco: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ENIAC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(1943-1945), criado na Segunda Guerra Mundial para calcular trajetórias de artilharia.</a:t>
            </a:r>
          </a:p>
          <a:p>
            <a:pPr marL="380990" indent="-380990" fontAlgn="base">
              <a:buFont typeface="Arial" panose="020B0604020202020204" pitchFamily="34" charset="0"/>
              <a:buChar char="•"/>
            </a:pP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Realidade da Época:</a:t>
            </a:r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Tamanho: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Ocupava uma sala inteira (167 m²) e pesava 30 toneladas.</a:t>
            </a:r>
          </a:p>
          <a:p>
            <a:pPr lvl="1"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Programação Manual: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Não existia teclado ou código como hoje. Programar significava conectar cabos físicos e ajustar interruptores, levando dias para configurar uma tarefa.</a:t>
            </a:r>
          </a:p>
          <a:p>
            <a:pPr marL="380990" indent="-380990" fontAlgn="base">
              <a:buFont typeface="Arial" panose="020B0604020202020204" pitchFamily="34" charset="0"/>
              <a:buChar char="•"/>
            </a:pP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Capacidade: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Realizava 5.000 cálculos por segundo. Impressionante para a época, mas uma fração do que seu celular faz hoje.</a:t>
            </a:r>
          </a:p>
          <a:p>
            <a:pPr marL="380990" indent="-380990" fontAlgn="base">
              <a:buFont typeface="Arial" panose="020B0604020202020204" pitchFamily="34" charset="0"/>
              <a:buChar char="•"/>
            </a:pP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computação nasceu para resolver problemas numéricos complexos que humanos demoravam muito para fazer.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1B4D40-C3DE-2B17-004D-7397B326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20" y="1191176"/>
            <a:ext cx="5401081" cy="40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412040C-CC38-1DEE-5322-58289287A4B2}"/>
              </a:ext>
            </a:extLst>
          </p:cNvPr>
          <p:cNvSpPr txBox="1"/>
          <p:nvPr/>
        </p:nvSpPr>
        <p:spPr>
          <a:xfrm>
            <a:off x="6411307" y="5283242"/>
            <a:ext cx="6096000" cy="1221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67" b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 "ENIAC Six":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Seis mulheres — Betty Snyder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Holberton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Jean Jennings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Bartik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Kathleen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McNulty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Mauchly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Antonelli,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Marlyn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Wescoff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Meltzer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Ruth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Lichterman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Teitelbaum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 Frances </a:t>
            </a:r>
            <a:r>
              <a:rPr lang="pt-BR" sz="1467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Bilas</a:t>
            </a:r>
            <a:r>
              <a:rPr lang="pt-BR" sz="1467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Spence — foram as verdadeiras pioneiras da programação moderna.</a:t>
            </a:r>
            <a:endParaRPr lang="pt-BR" sz="1467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55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B412-93CA-3ED6-B040-D8E195CEA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9E6877A-4EAD-D55F-8684-CB4EC64177D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D402978C-39C2-F651-5626-C80FA33A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4AC824F-B391-0680-A3B8-6D689213EC34}"/>
                </a:ext>
              </a:extLst>
            </p:cNvPr>
            <p:cNvSpPr/>
            <p:nvPr/>
          </p:nvSpPr>
          <p:spPr>
            <a:xfrm>
              <a:off x="189186" y="1082566"/>
              <a:ext cx="7788166" cy="27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3" name="Text 0">
            <a:extLst>
              <a:ext uri="{FF2B5EF4-FFF2-40B4-BE49-F238E27FC236}">
                <a16:creationId xmlns:a16="http://schemas.microsoft.com/office/drawing/2014/main" id="{414D3E39-D34C-93E3-637C-3BE170436CAB}"/>
              </a:ext>
            </a:extLst>
          </p:cNvPr>
          <p:cNvSpPr/>
          <p:nvPr/>
        </p:nvSpPr>
        <p:spPr>
          <a:xfrm>
            <a:off x="762001" y="531169"/>
            <a:ext cx="7234353" cy="4616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3000" b="1" dirty="0">
                <a:solidFill>
                  <a:srgbClr val="FF6B35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Anos 1950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Máquinas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podem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3000" b="1" dirty="0" err="1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pensar</a:t>
            </a:r>
            <a:r>
              <a:rPr lang="en-US" sz="3000" b="1" dirty="0">
                <a:solidFill>
                  <a:srgbClr val="2C3E5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?</a:t>
            </a:r>
            <a:endParaRPr lang="en-US" sz="3000" dirty="0"/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36457CF6-BEF7-EE08-9831-6D61C618E1BB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FF6B35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8577B0B5-E076-5D98-AEC3-EB631193D666}"/>
              </a:ext>
            </a:extLst>
          </p:cNvPr>
          <p:cNvSpPr/>
          <p:nvPr/>
        </p:nvSpPr>
        <p:spPr>
          <a:xfrm>
            <a:off x="3657600" y="6191251"/>
            <a:ext cx="8534400" cy="66675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7" name="Shape 17">
            <a:extLst>
              <a:ext uri="{FF2B5EF4-FFF2-40B4-BE49-F238E27FC236}">
                <a16:creationId xmlns:a16="http://schemas.microsoft.com/office/drawing/2014/main" id="{5A3C9764-C2DF-D876-BE31-08405F3DE717}"/>
              </a:ext>
            </a:extLst>
          </p:cNvPr>
          <p:cNvSpPr/>
          <p:nvPr/>
        </p:nvSpPr>
        <p:spPr>
          <a:xfrm>
            <a:off x="0" y="6572251"/>
            <a:ext cx="12192000" cy="285751"/>
          </a:xfrm>
          <a:prstGeom prst="rect">
            <a:avLst/>
          </a:prstGeom>
          <a:solidFill>
            <a:srgbClr val="0A1E3D"/>
          </a:solidFill>
          <a:ln/>
        </p:spPr>
        <p:txBody>
          <a:bodyPr/>
          <a:lstStyle/>
          <a:p>
            <a:endParaRPr lang="pt-BR" sz="2400"/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73067741-3917-731A-3920-DB363D3FDBA1}"/>
              </a:ext>
            </a:extLst>
          </p:cNvPr>
          <p:cNvSpPr/>
          <p:nvPr/>
        </p:nvSpPr>
        <p:spPr>
          <a:xfrm>
            <a:off x="381000" y="6210644"/>
            <a:ext cx="1221488" cy="323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UNYFLEX</a:t>
            </a:r>
            <a:endParaRPr lang="en-US" sz="2100" dirty="0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EF58C67A-69F9-5523-0473-ECD599C12D5E}"/>
              </a:ext>
            </a:extLst>
          </p:cNvPr>
          <p:cNvSpPr/>
          <p:nvPr/>
        </p:nvSpPr>
        <p:spPr>
          <a:xfrm>
            <a:off x="11239501" y="6096001"/>
            <a:ext cx="571500" cy="57150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2400"/>
          </a:p>
        </p:txBody>
      </p:sp>
      <p:pic>
        <p:nvPicPr>
          <p:cNvPr id="30" name="Image 8" descr="preencoded.png">
            <a:extLst>
              <a:ext uri="{FF2B5EF4-FFF2-40B4-BE49-F238E27FC236}">
                <a16:creationId xmlns:a16="http://schemas.microsoft.com/office/drawing/2014/main" id="{74544B2D-6D2D-FCA1-3565-7335D3854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6238875"/>
            <a:ext cx="285751" cy="28575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8872E65-0213-DF25-C954-90301C045664}"/>
              </a:ext>
            </a:extLst>
          </p:cNvPr>
          <p:cNvSpPr txBox="1"/>
          <p:nvPr/>
        </p:nvSpPr>
        <p:spPr>
          <a:xfrm>
            <a:off x="1883101" y="1107096"/>
            <a:ext cx="59225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Foco: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nascimento do conceito de Inteligência Artificial e Aprendizado de Máquina.</a:t>
            </a:r>
          </a:p>
          <a:p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Pai da Computação: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Alan Turing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publica em 1950 o "Teste de Turing", propondo que se uma máquina consegue conversar a ponto de não ser distinguida de um humano, ela é "inteligente".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C4375D-7824-6F64-853E-E7A6D488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900566"/>
            <a:ext cx="3958024" cy="22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15DA35E-EC52-F473-BCA4-B72B2D33DD28}"/>
              </a:ext>
            </a:extLst>
          </p:cNvPr>
          <p:cNvSpPr txBox="1"/>
          <p:nvPr/>
        </p:nvSpPr>
        <p:spPr>
          <a:xfrm>
            <a:off x="5354144" y="3130572"/>
            <a:ext cx="59015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 Batismo: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Em 1956, na </a:t>
            </a:r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Conferência de Dartmouth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o termo "Inteligência Artificial" é oficializado.</a:t>
            </a:r>
          </a:p>
          <a:p>
            <a:pPr fontAlgn="base"/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Arthur Samuel e o Machine Learning: 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Ele criou um programa que jogava damas e aprendia com as partidas.</a:t>
            </a:r>
          </a:p>
          <a:p>
            <a:pPr lvl="1" fontAlgn="base"/>
            <a:endParaRPr lang="pt-BR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base"/>
            <a:r>
              <a:rPr lang="pt-BR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Definição Revolucionária:</a:t>
            </a:r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"Dar aos computadores a habilidade de aprender sem serem explicitamente programados para cada ação."</a:t>
            </a:r>
          </a:p>
          <a:p>
            <a:endParaRPr lang="pt-BR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BR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ideia muda de "calcular números" para "aprender padrões".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DAAD784-39DB-61A2-B111-03137814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9" y="3406855"/>
            <a:ext cx="4564556" cy="23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6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4438</Words>
  <Application>Microsoft Office PowerPoint</Application>
  <PresentationFormat>Widescreen</PresentationFormat>
  <Paragraphs>577</Paragraphs>
  <Slides>75</Slides>
  <Notes>73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3" baseType="lpstr">
      <vt:lpstr>Aptos</vt:lpstr>
      <vt:lpstr>Aptos Display</vt:lpstr>
      <vt:lpstr>Arial</vt:lpstr>
      <vt:lpstr>Courier New</vt:lpstr>
      <vt:lpstr>Google Sans Text</vt:lpstr>
      <vt:lpstr>Montserrat</vt:lpstr>
      <vt:lpstr>Noto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Marcus Ganter</dc:creator>
  <cp:lastModifiedBy>BRENDA TOLEDO</cp:lastModifiedBy>
  <cp:revision>38</cp:revision>
  <dcterms:created xsi:type="dcterms:W3CDTF">2025-12-10T13:15:24Z</dcterms:created>
  <dcterms:modified xsi:type="dcterms:W3CDTF">2026-06-16T17:08:46Z</dcterms:modified>
</cp:coreProperties>
</file>